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5" r:id="rId6"/>
    <p:sldId id="291" r:id="rId7"/>
    <p:sldId id="259"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11" r:id="rId26"/>
    <p:sldId id="312" r:id="rId27"/>
    <p:sldId id="313" r:id="rId28"/>
    <p:sldId id="314" r:id="rId29"/>
    <p:sldId id="315" r:id="rId30"/>
    <p:sldId id="316" r:id="rId31"/>
    <p:sldId id="317" r:id="rId32"/>
    <p:sldId id="320" r:id="rId33"/>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564" autoAdjust="0"/>
  </p:normalViewPr>
  <p:slideViewPr>
    <p:cSldViewPr snapToGrid="0">
      <p:cViewPr varScale="1">
        <p:scale>
          <a:sx n="88" d="100"/>
          <a:sy n="88" d="100"/>
        </p:scale>
        <p:origin x="85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 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76000" y="2707989"/>
            <a:ext cx="10440000" cy="937292"/>
          </a:xfrm>
          <a:prstGeom prst="rect">
            <a:avLst/>
          </a:prstGeom>
          <a:noFill/>
          <a:ln>
            <a:noFill/>
          </a:ln>
        </p:spPr>
        <p:txBody>
          <a:bodyPr/>
          <a:lstStyle>
            <a:lvl1pPr marL="0" indent="0" algn="ctr">
              <a:buNone/>
              <a:defRPr sz="4800" b="0" i="0" cap="none" spc="130" baseline="0">
                <a:solidFill>
                  <a:srgbClr val="004277"/>
                </a:solidFill>
                <a:latin typeface="+mj-lt"/>
              </a:defRPr>
            </a:lvl1pPr>
            <a:lvl2pPr marL="457200" indent="0">
              <a:buNone/>
              <a:defRPr b="0" i="0">
                <a:latin typeface="Univers" panose="020B0503020202020204" pitchFamily="34" charset="0"/>
              </a:defRPr>
            </a:lvl2pPr>
            <a:lvl3pPr marL="914400" indent="0">
              <a:buNone/>
              <a:defRPr b="0" i="0">
                <a:latin typeface="Univers" panose="020B0503020202020204" pitchFamily="34" charset="0"/>
              </a:defRPr>
            </a:lvl3pPr>
            <a:lvl4pPr marL="1371600" indent="0">
              <a:buNone/>
              <a:defRPr b="0" i="0">
                <a:latin typeface="Univers" panose="020B0503020202020204" pitchFamily="34" charset="0"/>
              </a:defRPr>
            </a:lvl4pPr>
            <a:lvl5pPr marL="1828800" indent="0">
              <a:buNone/>
              <a:defRPr b="0" i="0">
                <a:latin typeface="Univers" panose="020B0503020202020204" pitchFamily="34" charset="0"/>
              </a:defRPr>
            </a:lvl5pPr>
          </a:lstStyle>
          <a:p>
            <a:pPr lvl="0"/>
            <a:r>
              <a:rPr lang="en-US" dirty="0"/>
              <a:t>TITLE GOES HERE</a:t>
            </a:r>
          </a:p>
        </p:txBody>
      </p:sp>
      <p:sp>
        <p:nvSpPr>
          <p:cNvPr id="10" name="Text Placeholder 6"/>
          <p:cNvSpPr>
            <a:spLocks noGrp="1"/>
          </p:cNvSpPr>
          <p:nvPr>
            <p:ph type="body" sz="quarter" idx="11" hasCustomPrompt="1"/>
          </p:nvPr>
        </p:nvSpPr>
        <p:spPr>
          <a:xfrm>
            <a:off x="810763" y="3773348"/>
            <a:ext cx="10505237" cy="546011"/>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stStyle>
          <a:p>
            <a:r>
              <a:rPr lang="en-US" dirty="0"/>
              <a:t>SUB TITLE</a:t>
            </a:r>
          </a:p>
        </p:txBody>
      </p:sp>
    </p:spTree>
    <p:extLst>
      <p:ext uri="{BB962C8B-B14F-4D97-AF65-F5344CB8AC3E}">
        <p14:creationId xmlns:p14="http://schemas.microsoft.com/office/powerpoint/2010/main" val="263009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background – title &amp; copy">
    <p:spTree>
      <p:nvGrpSpPr>
        <p:cNvPr id="1" name=""/>
        <p:cNvGrpSpPr/>
        <p:nvPr/>
      </p:nvGrpSpPr>
      <p:grpSpPr>
        <a:xfrm>
          <a:off x="0" y="0"/>
          <a:ext cx="0" cy="0"/>
          <a:chOff x="0" y="0"/>
          <a:chExt cx="0" cy="0"/>
        </a:xfrm>
      </p:grpSpPr>
      <p:sp>
        <p:nvSpPr>
          <p:cNvPr id="17" name="Content Placeholder 16"/>
          <p:cNvSpPr>
            <a:spLocks noGrp="1"/>
          </p:cNvSpPr>
          <p:nvPr>
            <p:ph sz="quarter" idx="12"/>
          </p:nvPr>
        </p:nvSpPr>
        <p:spPr>
          <a:xfrm>
            <a:off x="769938" y="2081213"/>
            <a:ext cx="10583862" cy="4149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idx="11"/>
          </p:nvPr>
        </p:nvSpPr>
        <p:spPr>
          <a:xfrm>
            <a:off x="770122" y="2081740"/>
            <a:ext cx="10583678" cy="4149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
          <p:cNvSpPr>
            <a:spLocks noGrp="1"/>
          </p:cNvSpPr>
          <p:nvPr>
            <p:ph type="body" sz="quarter" idx="10" hasCustomPrompt="1"/>
          </p:nvPr>
        </p:nvSpPr>
        <p:spPr>
          <a:xfrm>
            <a:off x="770123" y="1369259"/>
            <a:ext cx="10545877" cy="403910"/>
          </a:xfrm>
          <a:prstGeom prst="rect">
            <a:avLst/>
          </a:prstGeom>
        </p:spPr>
        <p:txBody>
          <a:bodyPr>
            <a:noAutofit/>
          </a:bodyPr>
          <a:lstStyle>
            <a:lvl1pPr marL="0" indent="0">
              <a:buNone/>
              <a:defRPr sz="2800">
                <a:latin typeface="Arial" panose="020B0604020202020204" pitchFamily="34" charset="0"/>
                <a:cs typeface="Arial" panose="020B0604020202020204" pitchFamily="34" charset="0"/>
              </a:defRPr>
            </a:lvl1pPr>
          </a:lstStyle>
          <a:p>
            <a:r>
              <a:rPr lang="en-US" dirty="0"/>
              <a:t>SUB TITLE GOES HERE</a:t>
            </a:r>
          </a:p>
        </p:txBody>
      </p:sp>
    </p:spTree>
    <p:extLst>
      <p:ext uri="{BB962C8B-B14F-4D97-AF65-F5344CB8AC3E}">
        <p14:creationId xmlns:p14="http://schemas.microsoft.com/office/powerpoint/2010/main" val="122918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background – Bar- copy">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69938" y="2408238"/>
            <a:ext cx="10583862" cy="382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1"/>
          <p:cNvSpPr/>
          <p:nvPr userDrawn="1"/>
        </p:nvSpPr>
        <p:spPr>
          <a:xfrm>
            <a:off x="-3932" y="1369749"/>
            <a:ext cx="12195932" cy="857892"/>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
          <p:cNvSpPr>
            <a:spLocks noGrp="1"/>
          </p:cNvSpPr>
          <p:nvPr>
            <p:ph type="body" sz="quarter" idx="10" hasCustomPrompt="1"/>
          </p:nvPr>
        </p:nvSpPr>
        <p:spPr>
          <a:xfrm>
            <a:off x="770123" y="1549762"/>
            <a:ext cx="10545877" cy="403910"/>
          </a:xfrm>
          <a:prstGeom prst="rect">
            <a:avLst/>
          </a:prstGeom>
        </p:spPr>
        <p:txBody>
          <a:bodyPr>
            <a:noAutofit/>
          </a:bodyPr>
          <a:lstStyle>
            <a:lvl1pPr marL="0" indent="0">
              <a:buNone/>
              <a:defRPr sz="2800">
                <a:solidFill>
                  <a:schemeClr val="bg1"/>
                </a:solidFill>
                <a:latin typeface="Arial" panose="020B0604020202020204" pitchFamily="34" charset="0"/>
                <a:cs typeface="Arial" panose="020B0604020202020204" pitchFamily="34" charset="0"/>
              </a:defRPr>
            </a:lvl1pPr>
          </a:lstStyle>
          <a:p>
            <a:r>
              <a:rPr lang="en-US" dirty="0"/>
              <a:t>SUB TITLE GOES HERE</a:t>
            </a:r>
          </a:p>
        </p:txBody>
      </p:sp>
    </p:spTree>
    <p:extLst>
      <p:ext uri="{BB962C8B-B14F-4D97-AF65-F5344CB8AC3E}">
        <p14:creationId xmlns:p14="http://schemas.microsoft.com/office/powerpoint/2010/main" val="393025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owll.massey.ac.nz/about-OWLL/studyup.php" TargetMode="Externa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7"/>
            <a:extLst>
              <a:ext uri="{FF2B5EF4-FFF2-40B4-BE49-F238E27FC236}">
                <a16:creationId xmlns:a16="http://schemas.microsoft.com/office/drawing/2014/main" id="{783C018D-E4EB-5E0C-D797-B726E88AFA62}"/>
              </a:ext>
            </a:extLst>
          </p:cNvPr>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9"/>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http://owll.massey.ac.nz/study-skills/note-taking.php" TargetMode="Externa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8" Type="http://schemas.openxmlformats.org/officeDocument/2006/relationships/hyperlink" Target="https://stream.massey.ac.nz/mod/forum/view.php?id=169" TargetMode="External"/><Relationship Id="rId3" Type="http://schemas.openxmlformats.org/officeDocument/2006/relationships/hyperlink" Target="https://massey-nz.libcal.com/" TargetMode="External"/><Relationship Id="rId7" Type="http://schemas.openxmlformats.org/officeDocument/2006/relationships/hyperlink" Target="https://stream.massey.ac.nz/mod/forum/view.php?id=4961941" TargetMode="External"/><Relationship Id="rId12" Type="http://schemas.openxmlformats.org/officeDocument/2006/relationships/hyperlink" Target="https://www.massey.ac.nz/massey/maori/maori-student-centre/maori-student-centre_home.cfm" TargetMode="External"/><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hyperlink" Target="http://owll.massey.ac.nz/about-OWLL/workshops.php" TargetMode="External"/><Relationship Id="rId11" Type="http://schemas.openxmlformats.org/officeDocument/2006/relationships/hyperlink" Target="https://www.massey.ac.nz/student-life/pacific-massey/support-for-pacific-students-at-massey/centre-for-learner-success/" TargetMode="External"/><Relationship Id="rId5" Type="http://schemas.openxmlformats.org/officeDocument/2006/relationships/hyperlink" Target="https://massey-nz.libcal.com/calendar/workshops?cid=11023&amp;t=g&amp;d=0000-00-00&amp;cal=11023&amp;inc=0" TargetMode="External"/><Relationship Id="rId10" Type="http://schemas.openxmlformats.org/officeDocument/2006/relationships/hyperlink" Target="https://www.massey.ac.nz/massey/student-life/services-and-resources/disability-services/disability-services_home.cfm" TargetMode="External"/><Relationship Id="rId4" Type="http://schemas.openxmlformats.org/officeDocument/2006/relationships/hyperlink" Target="https://www.massey.ac.nz/massey/student-life/services-and-resources/academic-skills-support/pre-reading/extramural-assignment-pre-reading-service.cfm" TargetMode="External"/><Relationship Id="rId9" Type="http://schemas.openxmlformats.org/officeDocument/2006/relationships/hyperlink" Target="http://owll.massey.ac.nz/index.php"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solidFill>
                  <a:schemeClr val="bg1"/>
                </a:solidFill>
              </a:rPr>
              <a:t>How to read effectively for study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C93DD2-1D13-0CC3-4633-EEF9A6F95B96}"/>
              </a:ext>
            </a:extLst>
          </p:cNvPr>
          <p:cNvSpPr>
            <a:spLocks noGrp="1"/>
          </p:cNvSpPr>
          <p:nvPr>
            <p:ph type="body" sz="quarter" idx="10"/>
          </p:nvPr>
        </p:nvSpPr>
        <p:spPr/>
        <p:txBody>
          <a:bodyPr/>
          <a:lstStyle/>
          <a:p>
            <a:r>
              <a:rPr lang="en-NZ" dirty="0"/>
              <a:t>Sources checklist</a:t>
            </a:r>
          </a:p>
        </p:txBody>
      </p:sp>
      <p:sp>
        <p:nvSpPr>
          <p:cNvPr id="4" name="Content Placeholder 3">
            <a:extLst>
              <a:ext uri="{FF2B5EF4-FFF2-40B4-BE49-F238E27FC236}">
                <a16:creationId xmlns:a16="http://schemas.microsoft.com/office/drawing/2014/main" id="{BBA52FA3-1C78-B917-967E-E0F84385D939}"/>
              </a:ext>
            </a:extLst>
          </p:cNvPr>
          <p:cNvSpPr>
            <a:spLocks noGrp="1"/>
          </p:cNvSpPr>
          <p:nvPr>
            <p:ph sz="quarter" idx="12"/>
          </p:nvPr>
        </p:nvSpPr>
        <p:spPr>
          <a:xfrm>
            <a:off x="769938" y="2408238"/>
            <a:ext cx="10583862" cy="1652760"/>
          </a:xfrm>
          <a:prstGeom prst="rect">
            <a:avLst/>
          </a:prstGeom>
        </p:spPr>
        <p:txBody>
          <a:bodyPr wrap="square">
            <a:spAutoFit/>
          </a:bodyPr>
          <a:lstStyle/>
          <a:p>
            <a:pPr marL="285750" indent="-285750">
              <a:buFont typeface="Arial" panose="020B0604020202020204" pitchFamily="34" charset="0"/>
              <a:buChar char="•"/>
            </a:pPr>
            <a:r>
              <a:rPr lang="en-NZ" sz="2400" dirty="0">
                <a:latin typeface="+mn-lt"/>
              </a:rPr>
              <a:t>What type of source is it? (book, journal article, information from a website etc.)</a:t>
            </a:r>
          </a:p>
          <a:p>
            <a:pPr marL="285750" indent="-285750">
              <a:spcBef>
                <a:spcPts val="600"/>
              </a:spcBef>
              <a:buFont typeface="Arial" panose="020B0604020202020204" pitchFamily="34" charset="0"/>
              <a:buChar char="•"/>
            </a:pPr>
            <a:r>
              <a:rPr lang="en-NZ" sz="2400" dirty="0">
                <a:latin typeface="+mn-lt"/>
              </a:rPr>
              <a:t>Who wrote it and when?</a:t>
            </a:r>
          </a:p>
          <a:p>
            <a:pPr marL="285750" indent="-285750">
              <a:spcBef>
                <a:spcPts val="600"/>
              </a:spcBef>
              <a:buFont typeface="Arial" panose="020B0604020202020204" pitchFamily="34" charset="0"/>
              <a:buChar char="•"/>
            </a:pPr>
            <a:r>
              <a:rPr lang="en-NZ" sz="2400" dirty="0">
                <a:latin typeface="+mn-lt"/>
              </a:rPr>
              <a:t>Is it relevant, reliable and academic? (if not, is that ok?)</a:t>
            </a:r>
          </a:p>
          <a:p>
            <a:pPr marL="285750" indent="-285750">
              <a:spcBef>
                <a:spcPts val="600"/>
              </a:spcBef>
              <a:buFont typeface="Arial" panose="020B0604020202020204" pitchFamily="34" charset="0"/>
              <a:buChar char="•"/>
            </a:pPr>
            <a:r>
              <a:rPr lang="en-NZ" sz="2400" dirty="0">
                <a:latin typeface="+mn-lt"/>
              </a:rPr>
              <a:t>Why are you going to read it (what do you want to get out of it?)</a:t>
            </a:r>
          </a:p>
        </p:txBody>
      </p:sp>
      <p:sp>
        <p:nvSpPr>
          <p:cNvPr id="5" name="TextBox 4">
            <a:extLst>
              <a:ext uri="{FF2B5EF4-FFF2-40B4-BE49-F238E27FC236}">
                <a16:creationId xmlns:a16="http://schemas.microsoft.com/office/drawing/2014/main" id="{2AF5EA8E-FBA0-8AD0-14C3-D21304A5E06F}"/>
              </a:ext>
            </a:extLst>
          </p:cNvPr>
          <p:cNvSpPr txBox="1"/>
          <p:nvPr/>
        </p:nvSpPr>
        <p:spPr>
          <a:xfrm>
            <a:off x="2091553" y="4143699"/>
            <a:ext cx="7450668" cy="1569660"/>
          </a:xfrm>
          <a:prstGeom prst="rect">
            <a:avLst/>
          </a:prstGeom>
          <a:solidFill>
            <a:srgbClr val="FFC000"/>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a definition?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background information?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is some of it relevant for your argument?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is it a major theory/topic for your assignment/paper</a:t>
            </a:r>
            <a:endParaRPr kumimoji="0" lang="en-US" sz="2400" b="0" i="0" u="none" strike="noStrike" kern="1200" cap="none" spc="0" normalizeH="0" baseline="0" noProof="0" dirty="0">
              <a:ln>
                <a:noFill/>
              </a:ln>
              <a:solidFill>
                <a:srgbClr val="054A8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725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60A65-E5A5-37D7-FA4A-BBB7ECE5D66D}"/>
              </a:ext>
            </a:extLst>
          </p:cNvPr>
          <p:cNvSpPr>
            <a:spLocks noGrp="1"/>
          </p:cNvSpPr>
          <p:nvPr>
            <p:ph type="body" sz="quarter" idx="10"/>
          </p:nvPr>
        </p:nvSpPr>
        <p:spPr/>
        <p:txBody>
          <a:bodyPr/>
          <a:lstStyle/>
          <a:p>
            <a:r>
              <a:rPr lang="en-NZ" dirty="0"/>
              <a:t>Take control of the reading list</a:t>
            </a:r>
          </a:p>
        </p:txBody>
      </p:sp>
      <p:sp>
        <p:nvSpPr>
          <p:cNvPr id="4" name="Content Placeholder 3">
            <a:extLst>
              <a:ext uri="{FF2B5EF4-FFF2-40B4-BE49-F238E27FC236}">
                <a16:creationId xmlns:a16="http://schemas.microsoft.com/office/drawing/2014/main" id="{7132D487-60E5-1CF1-4282-265BEDDA9068}"/>
              </a:ext>
            </a:extLst>
          </p:cNvPr>
          <p:cNvSpPr txBox="1">
            <a:spLocks noGrp="1"/>
          </p:cNvSpPr>
          <p:nvPr>
            <p:ph sz="quarter" idx="12"/>
          </p:nvPr>
        </p:nvSpPr>
        <p:spPr>
          <a:xfrm>
            <a:off x="804069" y="2230007"/>
            <a:ext cx="10583862" cy="2201115"/>
          </a:xfrm>
          <a:prstGeom prst="rect">
            <a:avLst/>
          </a:prstGeom>
          <a:noFill/>
        </p:spPr>
        <p:txBody>
          <a:bodyPr wrap="square" rtlCol="0">
            <a:spAutoFit/>
          </a:bodyPr>
          <a:lstStyle/>
          <a:p>
            <a:pPr marL="0" indent="0">
              <a:lnSpc>
                <a:spcPct val="110000"/>
              </a:lnSpc>
              <a:spcBef>
                <a:spcPts val="1800"/>
              </a:spcBef>
              <a:buNone/>
            </a:pPr>
            <a:r>
              <a:rPr lang="en-NZ" sz="2400" dirty="0">
                <a:solidFill>
                  <a:schemeClr val="accent4"/>
                </a:solidFill>
                <a:latin typeface="+mn-lt"/>
              </a:rPr>
              <a:t>Start with the minimum, then think about:</a:t>
            </a:r>
          </a:p>
          <a:p>
            <a:pPr marL="800100" lvl="1" indent="-342900">
              <a:spcBef>
                <a:spcPts val="600"/>
              </a:spcBef>
              <a:buFont typeface="Arial" panose="020B0604020202020204" pitchFamily="34" charset="0"/>
              <a:buChar char="•"/>
            </a:pPr>
            <a:r>
              <a:rPr lang="en-NZ" sz="2300" dirty="0">
                <a:latin typeface="+mn-lt"/>
              </a:rPr>
              <a:t>Do you need to clarify some ideas/learn more? </a:t>
            </a:r>
          </a:p>
          <a:p>
            <a:pPr marL="800100" lvl="1" indent="-342900">
              <a:spcBef>
                <a:spcPts val="600"/>
              </a:spcBef>
              <a:buFont typeface="Arial" panose="020B0604020202020204" pitchFamily="34" charset="0"/>
              <a:buChar char="•"/>
            </a:pPr>
            <a:r>
              <a:rPr lang="en-NZ" sz="2300" dirty="0">
                <a:latin typeface="+mn-lt"/>
              </a:rPr>
              <a:t>How much time do you have? </a:t>
            </a:r>
          </a:p>
          <a:p>
            <a:pPr marL="800100" lvl="1" indent="-342900">
              <a:spcBef>
                <a:spcPts val="600"/>
              </a:spcBef>
              <a:buFont typeface="Arial" panose="020B0604020202020204" pitchFamily="34" charset="0"/>
              <a:buChar char="•"/>
            </a:pPr>
            <a:r>
              <a:rPr lang="en-NZ" sz="2300" dirty="0">
                <a:latin typeface="+mn-lt"/>
              </a:rPr>
              <a:t>Assignment due in a few weeks?</a:t>
            </a:r>
          </a:p>
          <a:p>
            <a:endParaRPr lang="en-US" dirty="0"/>
          </a:p>
        </p:txBody>
      </p:sp>
      <p:pic>
        <p:nvPicPr>
          <p:cNvPr id="5" name="Picture 4" descr="Image of the homepage of the Online and writing and Learning Link (OWLL) website">
            <a:extLst>
              <a:ext uri="{FF2B5EF4-FFF2-40B4-BE49-F238E27FC236}">
                <a16:creationId xmlns:a16="http://schemas.microsoft.com/office/drawing/2014/main" id="{8D2F8B02-0A02-680C-D7AE-EEE3F194738D}"/>
              </a:ext>
            </a:extLst>
          </p:cNvPr>
          <p:cNvPicPr>
            <a:picLocks noChangeAspect="1"/>
          </p:cNvPicPr>
          <p:nvPr/>
        </p:nvPicPr>
        <p:blipFill>
          <a:blip r:embed="rId3"/>
          <a:stretch>
            <a:fillRect/>
          </a:stretch>
        </p:blipFill>
        <p:spPr>
          <a:xfrm>
            <a:off x="2971082" y="4188489"/>
            <a:ext cx="5585815" cy="2239498"/>
          </a:xfrm>
          <a:prstGeom prst="rect">
            <a:avLst/>
          </a:prstGeom>
        </p:spPr>
      </p:pic>
    </p:spTree>
    <p:custDataLst>
      <p:tags r:id="rId1"/>
    </p:custDataLst>
    <p:extLst>
      <p:ext uri="{BB962C8B-B14F-4D97-AF65-F5344CB8AC3E}">
        <p14:creationId xmlns:p14="http://schemas.microsoft.com/office/powerpoint/2010/main" val="41523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6CEE50-836C-84E9-FBD2-16AF14995960}"/>
              </a:ext>
            </a:extLst>
          </p:cNvPr>
          <p:cNvSpPr>
            <a:spLocks noGrp="1"/>
          </p:cNvSpPr>
          <p:nvPr>
            <p:ph type="body" sz="quarter" idx="10"/>
          </p:nvPr>
        </p:nvSpPr>
        <p:spPr/>
        <p:txBody>
          <a:bodyPr/>
          <a:lstStyle/>
          <a:p>
            <a:r>
              <a:rPr lang="en-NZ" b="1" dirty="0"/>
              <a:t>How do you know how much to read?</a:t>
            </a:r>
          </a:p>
        </p:txBody>
      </p:sp>
      <p:sp>
        <p:nvSpPr>
          <p:cNvPr id="4" name="Content Placeholder 2">
            <a:extLst>
              <a:ext uri="{FF2B5EF4-FFF2-40B4-BE49-F238E27FC236}">
                <a16:creationId xmlns:a16="http://schemas.microsoft.com/office/drawing/2014/main" id="{7D9578B2-3073-6BA9-A933-C2C46F713C8B}"/>
              </a:ext>
            </a:extLst>
          </p:cNvPr>
          <p:cNvSpPr>
            <a:spLocks noGrp="1"/>
          </p:cNvSpPr>
          <p:nvPr>
            <p:ph sz="quarter" idx="12"/>
          </p:nvPr>
        </p:nvSpPr>
        <p:spPr>
          <a:xfrm>
            <a:off x="459972" y="2270502"/>
            <a:ext cx="10583862" cy="3324386"/>
          </a:xfrm>
        </p:spPr>
        <p:txBody>
          <a:bodyPr>
            <a:normAutofit fontScale="92500" lnSpcReduction="10000"/>
          </a:bodyPr>
          <a:lstStyle/>
          <a:p>
            <a:pPr marL="0" indent="0">
              <a:buNone/>
              <a:defRPr/>
            </a:pPr>
            <a:r>
              <a:rPr lang="en-NZ" sz="2000" i="1" dirty="0">
                <a:solidFill>
                  <a:schemeClr val="accent4"/>
                </a:solidFill>
                <a:latin typeface="+mn-lt"/>
              </a:rPr>
              <a:t>Remind yourself:</a:t>
            </a:r>
          </a:p>
          <a:p>
            <a:pPr>
              <a:defRPr/>
            </a:pPr>
            <a:r>
              <a:rPr lang="en-NZ" sz="2000" dirty="0">
                <a:latin typeface="+mn-lt"/>
              </a:rPr>
              <a:t>Why are you reading this article?</a:t>
            </a:r>
          </a:p>
          <a:p>
            <a:pPr>
              <a:defRPr/>
            </a:pPr>
            <a:r>
              <a:rPr lang="en-NZ" sz="2000" dirty="0">
                <a:latin typeface="+mn-lt"/>
              </a:rPr>
              <a:t>Keep assignment questions in sight</a:t>
            </a:r>
          </a:p>
          <a:p>
            <a:pPr marL="0" indent="0">
              <a:spcBef>
                <a:spcPts val="1800"/>
              </a:spcBef>
              <a:buNone/>
              <a:defRPr/>
            </a:pPr>
            <a:r>
              <a:rPr lang="en-NZ" sz="2000" i="1" dirty="0">
                <a:solidFill>
                  <a:schemeClr val="accent4"/>
                </a:solidFill>
                <a:latin typeface="+mn-lt"/>
              </a:rPr>
              <a:t>Ask yourself: </a:t>
            </a:r>
          </a:p>
          <a:p>
            <a:pPr>
              <a:defRPr/>
            </a:pPr>
            <a:r>
              <a:rPr lang="en-NZ" sz="2000" dirty="0">
                <a:latin typeface="+mn-lt"/>
              </a:rPr>
              <a:t>How does it relate to your assignment?</a:t>
            </a:r>
          </a:p>
          <a:p>
            <a:pPr lvl="1">
              <a:defRPr/>
            </a:pPr>
            <a:r>
              <a:rPr lang="en-NZ" sz="2000" dirty="0">
                <a:latin typeface="+mn-lt"/>
              </a:rPr>
              <a:t>Does all of it relate, or just some of it?</a:t>
            </a:r>
          </a:p>
          <a:p>
            <a:pPr>
              <a:defRPr/>
            </a:pPr>
            <a:r>
              <a:rPr lang="en-NZ" sz="2000" dirty="0">
                <a:latin typeface="+mn-lt"/>
              </a:rPr>
              <a:t>Where will you find the information you need?</a:t>
            </a:r>
          </a:p>
          <a:p>
            <a:pPr>
              <a:defRPr/>
            </a:pPr>
            <a:r>
              <a:rPr lang="en-NZ" sz="2000" dirty="0">
                <a:latin typeface="+mn-lt"/>
              </a:rPr>
              <a:t>Do you need to scan it quickly, or read it thoroughly?</a:t>
            </a:r>
          </a:p>
          <a:p>
            <a:pPr marL="0" indent="0">
              <a:buNone/>
              <a:defRPr/>
            </a:pPr>
            <a:r>
              <a:rPr lang="en-NZ" sz="2000" dirty="0">
                <a:latin typeface="+mn-lt"/>
              </a:rPr>
              <a:t>        - Adjust reading technique to suit your purpose</a:t>
            </a:r>
          </a:p>
        </p:txBody>
      </p:sp>
    </p:spTree>
    <p:custDataLst>
      <p:tags r:id="rId1"/>
    </p:custDataLst>
    <p:extLst>
      <p:ext uri="{BB962C8B-B14F-4D97-AF65-F5344CB8AC3E}">
        <p14:creationId xmlns:p14="http://schemas.microsoft.com/office/powerpoint/2010/main" val="4858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F40BA5-C48C-2785-7E69-E50430A652CA}"/>
              </a:ext>
            </a:extLst>
          </p:cNvPr>
          <p:cNvSpPr>
            <a:spLocks noGrp="1"/>
          </p:cNvSpPr>
          <p:nvPr>
            <p:ph type="body" sz="quarter" idx="10"/>
          </p:nvPr>
        </p:nvSpPr>
        <p:spPr/>
        <p:txBody>
          <a:bodyPr/>
          <a:lstStyle/>
          <a:p>
            <a:r>
              <a:rPr lang="en-NZ" b="1" dirty="0"/>
              <a:t>Different ways to read</a:t>
            </a:r>
          </a:p>
        </p:txBody>
      </p:sp>
      <p:sp>
        <p:nvSpPr>
          <p:cNvPr id="4" name="TextBox 3">
            <a:extLst>
              <a:ext uri="{FF2B5EF4-FFF2-40B4-BE49-F238E27FC236}">
                <a16:creationId xmlns:a16="http://schemas.microsoft.com/office/drawing/2014/main" id="{5DF174F5-6E19-0EEA-EDC9-89E910AABB31}"/>
              </a:ext>
            </a:extLst>
          </p:cNvPr>
          <p:cNvSpPr txBox="1"/>
          <p:nvPr/>
        </p:nvSpPr>
        <p:spPr>
          <a:xfrm>
            <a:off x="0" y="-11589"/>
            <a:ext cx="4432515" cy="830997"/>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4A88"/>
                </a:solidFill>
                <a:effectLst/>
                <a:uLnTx/>
                <a:uFillTx/>
                <a:latin typeface="Arial"/>
                <a:ea typeface="+mn-ea"/>
                <a:cs typeface="+mn-cs"/>
              </a:rPr>
              <a:t>Adjust reading technique to suit purpose</a:t>
            </a:r>
          </a:p>
        </p:txBody>
      </p:sp>
      <p:sp>
        <p:nvSpPr>
          <p:cNvPr id="5" name="Content Placeholder 4">
            <a:extLst>
              <a:ext uri="{FF2B5EF4-FFF2-40B4-BE49-F238E27FC236}">
                <a16:creationId xmlns:a16="http://schemas.microsoft.com/office/drawing/2014/main" id="{F421FF98-94EF-008A-C0EB-3713CFB8D143}"/>
              </a:ext>
            </a:extLst>
          </p:cNvPr>
          <p:cNvSpPr>
            <a:spLocks noGrp="1"/>
          </p:cNvSpPr>
          <p:nvPr>
            <p:ph sz="quarter" idx="12"/>
          </p:nvPr>
        </p:nvSpPr>
        <p:spPr>
          <a:xfrm>
            <a:off x="804069" y="2777849"/>
            <a:ext cx="10583862" cy="2126480"/>
          </a:xfrm>
          <a:prstGeom prst="rect">
            <a:avLst/>
          </a:prstGeom>
        </p:spPr>
        <p:txBody>
          <a:bodyPr wrap="square">
            <a:spAutoFit/>
          </a:bodyPr>
          <a:lstStyle/>
          <a:p>
            <a:pPr marL="514350" indent="-514350">
              <a:lnSpc>
                <a:spcPct val="150000"/>
              </a:lnSpc>
              <a:buFont typeface="+mj-lt"/>
              <a:buAutoNum type="arabicPeriod"/>
              <a:defRPr/>
            </a:pPr>
            <a:r>
              <a:rPr lang="en-NZ" sz="2600" dirty="0">
                <a:latin typeface="+mn-lt"/>
              </a:rPr>
              <a:t>Scanning</a:t>
            </a:r>
          </a:p>
          <a:p>
            <a:pPr marL="514350" indent="-514350">
              <a:lnSpc>
                <a:spcPct val="150000"/>
              </a:lnSpc>
              <a:spcBef>
                <a:spcPts val="1200"/>
              </a:spcBef>
              <a:buFont typeface="+mj-lt"/>
              <a:buAutoNum type="arabicPeriod"/>
              <a:defRPr/>
            </a:pPr>
            <a:r>
              <a:rPr lang="en-NZ" sz="2600" dirty="0">
                <a:latin typeface="+mn-lt"/>
              </a:rPr>
              <a:t>Skimming (or gist reading)</a:t>
            </a:r>
          </a:p>
          <a:p>
            <a:pPr marL="514350" indent="-514350">
              <a:lnSpc>
                <a:spcPct val="150000"/>
              </a:lnSpc>
              <a:spcBef>
                <a:spcPts val="1200"/>
              </a:spcBef>
              <a:buFont typeface="+mj-lt"/>
              <a:buAutoNum type="arabicPeriod"/>
              <a:defRPr/>
            </a:pPr>
            <a:r>
              <a:rPr lang="en-NZ" sz="2600" dirty="0">
                <a:latin typeface="+mn-lt"/>
              </a:rPr>
              <a:t>Close reading (in-depth reading)</a:t>
            </a:r>
            <a:endParaRPr lang="en-NZ" sz="2600" dirty="0"/>
          </a:p>
        </p:txBody>
      </p:sp>
    </p:spTree>
    <p:custDataLst>
      <p:tags r:id="rId1"/>
    </p:custDataLst>
    <p:extLst>
      <p:ext uri="{BB962C8B-B14F-4D97-AF65-F5344CB8AC3E}">
        <p14:creationId xmlns:p14="http://schemas.microsoft.com/office/powerpoint/2010/main" val="123190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B47F96-01C9-61C8-A6B7-CD61132D55A6}"/>
              </a:ext>
            </a:extLst>
          </p:cNvPr>
          <p:cNvSpPr>
            <a:spLocks noGrp="1"/>
          </p:cNvSpPr>
          <p:nvPr>
            <p:ph type="body" sz="quarter" idx="10"/>
          </p:nvPr>
        </p:nvSpPr>
        <p:spPr/>
        <p:txBody>
          <a:bodyPr/>
          <a:lstStyle/>
          <a:p>
            <a:r>
              <a:rPr lang="en-NZ" b="1" dirty="0"/>
              <a:t>Scanning</a:t>
            </a:r>
          </a:p>
        </p:txBody>
      </p:sp>
      <p:sp>
        <p:nvSpPr>
          <p:cNvPr id="4" name="Content Placeholder 3">
            <a:extLst>
              <a:ext uri="{FF2B5EF4-FFF2-40B4-BE49-F238E27FC236}">
                <a16:creationId xmlns:a16="http://schemas.microsoft.com/office/drawing/2014/main" id="{61831182-A436-6FC6-CF6D-FCA11A0FAE41}"/>
              </a:ext>
            </a:extLst>
          </p:cNvPr>
          <p:cNvSpPr txBox="1">
            <a:spLocks noGrp="1"/>
          </p:cNvSpPr>
          <p:nvPr>
            <p:ph sz="quarter" idx="12"/>
          </p:nvPr>
        </p:nvSpPr>
        <p:spPr>
          <a:xfrm>
            <a:off x="732138" y="2175764"/>
            <a:ext cx="10583862" cy="3239348"/>
          </a:xfrm>
          <a:prstGeom prst="rect">
            <a:avLst/>
          </a:prstGeom>
          <a:noFill/>
        </p:spPr>
        <p:txBody>
          <a:bodyPr wrap="square" rtlCol="0">
            <a:spAutoFit/>
          </a:bodyPr>
          <a:lstStyle/>
          <a:p>
            <a:pPr marL="342900" lvl="1" indent="-342900">
              <a:buNone/>
            </a:pPr>
            <a:r>
              <a:rPr lang="en-NZ" sz="2000" dirty="0">
                <a:solidFill>
                  <a:schemeClr val="accent4"/>
                </a:solidFill>
              </a:rPr>
              <a:t>Looking over material quickly to pick out specific information</a:t>
            </a:r>
            <a:endParaRPr lang="en-NZ" sz="2000" dirty="0">
              <a:solidFill>
                <a:schemeClr val="accent1"/>
              </a:solidFill>
            </a:endParaRPr>
          </a:p>
          <a:p>
            <a:pPr>
              <a:buNone/>
            </a:pPr>
            <a:r>
              <a:rPr lang="en-NZ" sz="2000" dirty="0"/>
              <a:t>Why scan information?</a:t>
            </a:r>
          </a:p>
          <a:p>
            <a:pPr marL="742950" lvl="1" indent="-285750">
              <a:spcBef>
                <a:spcPts val="600"/>
              </a:spcBef>
              <a:buFont typeface="Arial" panose="020B0604020202020204" pitchFamily="34" charset="0"/>
              <a:buChar char="•"/>
            </a:pPr>
            <a:r>
              <a:rPr lang="en-NZ" sz="2000" dirty="0"/>
              <a:t>Browsing a database for texts</a:t>
            </a:r>
          </a:p>
          <a:p>
            <a:pPr marL="742950" lvl="1" indent="-285750">
              <a:spcBef>
                <a:spcPts val="600"/>
              </a:spcBef>
              <a:buFont typeface="Arial" panose="020B0604020202020204" pitchFamily="34" charset="0"/>
              <a:buChar char="•"/>
            </a:pPr>
            <a:r>
              <a:rPr lang="en-NZ" sz="2000" dirty="0"/>
              <a:t>Scanning a text for specific information</a:t>
            </a:r>
          </a:p>
          <a:p>
            <a:pPr marL="457200" lvl="1" indent="0">
              <a:buNone/>
            </a:pPr>
            <a:r>
              <a:rPr lang="en-NZ" sz="2000" dirty="0"/>
              <a:t>   E.g. A </a:t>
            </a:r>
            <a:r>
              <a:rPr lang="en-NZ" sz="2000" b="1" dirty="0"/>
              <a:t>definition</a:t>
            </a:r>
            <a:r>
              <a:rPr lang="en-NZ" sz="2000" dirty="0"/>
              <a:t> of a concept</a:t>
            </a:r>
          </a:p>
          <a:p>
            <a:pPr marL="457200" lvl="1" indent="0">
              <a:spcBef>
                <a:spcPts val="600"/>
              </a:spcBef>
              <a:buNone/>
            </a:pPr>
            <a:r>
              <a:rPr lang="en-NZ" sz="2000" dirty="0"/>
              <a:t>               - Table of contents/Index</a:t>
            </a:r>
          </a:p>
          <a:p>
            <a:pPr marL="457200" lvl="1" indent="0">
              <a:spcBef>
                <a:spcPts val="600"/>
              </a:spcBef>
              <a:buNone/>
            </a:pPr>
            <a:r>
              <a:rPr lang="en-NZ" sz="2000" dirty="0"/>
              <a:t>               -  in the text</a:t>
            </a:r>
          </a:p>
          <a:p>
            <a:pPr lvl="1">
              <a:spcBef>
                <a:spcPts val="600"/>
              </a:spcBef>
            </a:pPr>
            <a:r>
              <a:rPr lang="en-NZ" sz="2000" dirty="0">
                <a:solidFill>
                  <a:schemeClr val="bg1"/>
                </a:solidFill>
              </a:rPr>
              <a:t>                 -  pdf documents: Ctrl  f  </a:t>
            </a:r>
          </a:p>
          <a:p>
            <a:pPr marL="457200" lvl="1" indent="0">
              <a:spcBef>
                <a:spcPts val="600"/>
              </a:spcBef>
              <a:buNone/>
            </a:pPr>
            <a:r>
              <a:rPr lang="en-NZ" sz="2000" dirty="0">
                <a:solidFill>
                  <a:schemeClr val="bg1"/>
                </a:solidFill>
              </a:rPr>
              <a:t>Looking back over material</a:t>
            </a:r>
            <a:endParaRPr lang="en-US" sz="2000" dirty="0"/>
          </a:p>
        </p:txBody>
      </p:sp>
    </p:spTree>
    <p:custDataLst>
      <p:tags r:id="rId1"/>
    </p:custDataLst>
    <p:extLst>
      <p:ext uri="{BB962C8B-B14F-4D97-AF65-F5344CB8AC3E}">
        <p14:creationId xmlns:p14="http://schemas.microsoft.com/office/powerpoint/2010/main" val="39341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8B8D45-496C-4971-1CB9-AA97127A1B20}"/>
              </a:ext>
            </a:extLst>
          </p:cNvPr>
          <p:cNvSpPr>
            <a:spLocks noGrp="1"/>
          </p:cNvSpPr>
          <p:nvPr>
            <p:ph type="body" sz="quarter" idx="10"/>
          </p:nvPr>
        </p:nvSpPr>
        <p:spPr/>
        <p:txBody>
          <a:bodyPr/>
          <a:lstStyle/>
          <a:p>
            <a:r>
              <a:rPr lang="en-NZ" b="1" dirty="0"/>
              <a:t>Skimming (Gist reading)</a:t>
            </a:r>
          </a:p>
        </p:txBody>
      </p:sp>
      <p:sp>
        <p:nvSpPr>
          <p:cNvPr id="4" name="Content Placeholder 3">
            <a:extLst>
              <a:ext uri="{FF2B5EF4-FFF2-40B4-BE49-F238E27FC236}">
                <a16:creationId xmlns:a16="http://schemas.microsoft.com/office/drawing/2014/main" id="{337D2AE5-A550-9C7D-0436-01A044343F53}"/>
              </a:ext>
            </a:extLst>
          </p:cNvPr>
          <p:cNvSpPr txBox="1">
            <a:spLocks noGrp="1"/>
          </p:cNvSpPr>
          <p:nvPr>
            <p:ph sz="quarter" idx="12"/>
          </p:nvPr>
        </p:nvSpPr>
        <p:spPr>
          <a:xfrm>
            <a:off x="769938" y="2408238"/>
            <a:ext cx="10583862" cy="1277273"/>
          </a:xfrm>
          <a:prstGeom prst="rect">
            <a:avLst/>
          </a:prstGeom>
          <a:noFill/>
        </p:spPr>
        <p:txBody>
          <a:bodyPr wrap="square" rtlCol="0">
            <a:spAutoFit/>
          </a:bodyPr>
          <a:lstStyle/>
          <a:p>
            <a:pPr marL="57150" marR="0" lvl="2" indent="0" algn="l" defTabSz="914400" rtl="0" eaLnBrk="1" fontAlgn="base" latinLnBrk="0" hangingPunct="1">
              <a:lnSpc>
                <a:spcPct val="100000"/>
              </a:lnSpc>
              <a:spcBef>
                <a:spcPts val="600"/>
              </a:spcBef>
              <a:spcAft>
                <a:spcPct val="0"/>
              </a:spcAft>
              <a:buClrTx/>
              <a:buSzTx/>
              <a:buFontTx/>
              <a:buNone/>
              <a:tabLst/>
              <a:defRPr/>
            </a:pPr>
            <a:r>
              <a:rPr kumimoji="0" lang="en-NZ" sz="2400" b="0" i="0" u="none" strike="noStrike" kern="1200" cap="none" spc="0" normalizeH="0" baseline="0" noProof="0" dirty="0">
                <a:ln>
                  <a:noFill/>
                </a:ln>
                <a:solidFill>
                  <a:schemeClr val="accent2"/>
                </a:solidFill>
                <a:effectLst/>
                <a:uLnTx/>
                <a:uFillTx/>
                <a:latin typeface="+mn-lt"/>
                <a:ea typeface="ＭＳ Ｐゴシック" charset="0"/>
                <a:cs typeface="ＭＳ Ｐゴシック" charset="0"/>
              </a:rPr>
              <a:t>Reading something quickly to get general idea of the whole</a:t>
            </a:r>
            <a:endParaRPr kumimoji="0" lang="en-US" sz="2400" b="0" i="0" u="none" strike="noStrike" kern="1200" cap="none" spc="0" normalizeH="0" baseline="0" noProof="0" dirty="0">
              <a:ln>
                <a:noFill/>
              </a:ln>
              <a:solidFill>
                <a:schemeClr val="accent2"/>
              </a:solidFill>
              <a:effectLst/>
              <a:uLnTx/>
              <a:uFillTx/>
              <a:latin typeface="+mn-lt"/>
              <a:ea typeface="ＭＳ Ｐゴシック" charset="0"/>
              <a:cs typeface="ＭＳ Ｐゴシック" charset="0"/>
            </a:endParaRPr>
          </a:p>
          <a:p>
            <a:pPr marL="514350" marR="0" lvl="2"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NZ" sz="2400" b="0" i="0" u="sng" strike="noStrike" kern="1200" cap="none" spc="0" normalizeH="0" baseline="0" noProof="0" dirty="0">
                <a:ln>
                  <a:noFill/>
                </a:ln>
                <a:effectLst/>
                <a:uLnTx/>
                <a:uFillTx/>
                <a:latin typeface="+mn-lt"/>
                <a:ea typeface="ＭＳ Ｐゴシック" charset="0"/>
                <a:cs typeface="ＭＳ Ｐゴシック" charset="0"/>
              </a:rPr>
              <a:t>Books</a:t>
            </a:r>
            <a:r>
              <a:rPr kumimoji="0" lang="en-NZ" sz="2400" b="0" i="0" u="none" strike="noStrike" kern="1200" cap="none" spc="0" normalizeH="0" baseline="0" noProof="0" dirty="0">
                <a:ln>
                  <a:noFill/>
                </a:ln>
                <a:effectLst/>
                <a:uLnTx/>
                <a:uFillTx/>
                <a:latin typeface="+mn-lt"/>
                <a:ea typeface="ＭＳ Ｐゴシック" charset="0"/>
                <a:cs typeface="ＭＳ Ｐゴシック" charset="0"/>
              </a:rPr>
              <a:t>:  Introduction, headings, subheadings </a:t>
            </a:r>
          </a:p>
          <a:p>
            <a:pPr marL="514350" marR="0" lvl="2"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NZ" sz="2400" b="0" i="0" u="sng" strike="noStrike" kern="1200" cap="none" spc="0" normalizeH="0" baseline="0" noProof="0" dirty="0">
                <a:ln>
                  <a:noFill/>
                </a:ln>
                <a:effectLst/>
                <a:uLnTx/>
                <a:uFillTx/>
                <a:latin typeface="+mn-lt"/>
                <a:ea typeface="ＭＳ Ｐゴシック" charset="0"/>
                <a:cs typeface="ＭＳ Ｐゴシック" charset="0"/>
              </a:rPr>
              <a:t>Journal articles</a:t>
            </a:r>
            <a:r>
              <a:rPr kumimoji="0" lang="en-NZ" sz="2400" b="0" i="0" u="none" strike="noStrike" kern="1200" cap="none" spc="0" normalizeH="0" baseline="0" noProof="0" dirty="0">
                <a:ln>
                  <a:noFill/>
                </a:ln>
                <a:effectLst/>
                <a:uLnTx/>
                <a:uFillTx/>
                <a:ea typeface="ＭＳ Ｐゴシック" charset="0"/>
                <a:cs typeface="ＭＳ Ｐゴシック" charset="0"/>
              </a:rPr>
              <a:t>:  Abstract   </a:t>
            </a:r>
            <a:endParaRPr kumimoji="0" lang="en-US" sz="1800" b="0" i="0" u="none" strike="noStrike" kern="1200" cap="none" spc="0" normalizeH="0" baseline="0" noProof="0" dirty="0">
              <a:ln>
                <a:noFill/>
              </a:ln>
              <a:effectLst/>
              <a:uLnTx/>
              <a:uFillTx/>
              <a:latin typeface="Arial"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D56557BB-B965-C3E1-0BB1-5C87D570B403}"/>
              </a:ext>
            </a:extLst>
          </p:cNvPr>
          <p:cNvSpPr txBox="1"/>
          <p:nvPr/>
        </p:nvSpPr>
        <p:spPr>
          <a:xfrm>
            <a:off x="838200" y="3685511"/>
            <a:ext cx="6555658" cy="1738938"/>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E5903C"/>
                </a:solidFill>
                <a:effectLst/>
                <a:uLnTx/>
                <a:uFillTx/>
                <a:latin typeface="Arial"/>
                <a:ea typeface="+mn-ea"/>
                <a:cs typeface="+mn-cs"/>
              </a:rPr>
              <a:t>Useful for:</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Arial"/>
                <a:ea typeface="+mn-ea"/>
                <a:cs typeface="+mn-cs"/>
              </a:rPr>
              <a:t>Deciding whether to read or reject a text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Arial"/>
                <a:ea typeface="+mn-ea"/>
                <a:cs typeface="+mn-cs"/>
              </a:rPr>
              <a:t>Deciding whether to read in more detail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Arial"/>
                <a:ea typeface="+mn-ea"/>
                <a:cs typeface="+mn-cs"/>
              </a:rPr>
              <a:t>Getting an overview to help with close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4A8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572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3B5C59-8527-0853-408D-BE3AA421CF8B}"/>
              </a:ext>
            </a:extLst>
          </p:cNvPr>
          <p:cNvSpPr>
            <a:spLocks noGrp="1"/>
          </p:cNvSpPr>
          <p:nvPr>
            <p:ph type="body" sz="quarter" idx="10"/>
          </p:nvPr>
        </p:nvSpPr>
        <p:spPr/>
        <p:txBody>
          <a:bodyPr/>
          <a:lstStyle/>
          <a:p>
            <a:r>
              <a:rPr lang="en-NZ" b="1" dirty="0"/>
              <a:t>Close reading</a:t>
            </a:r>
          </a:p>
        </p:txBody>
      </p:sp>
      <p:sp>
        <p:nvSpPr>
          <p:cNvPr id="4" name="Content Placeholder 3">
            <a:extLst>
              <a:ext uri="{FF2B5EF4-FFF2-40B4-BE49-F238E27FC236}">
                <a16:creationId xmlns:a16="http://schemas.microsoft.com/office/drawing/2014/main" id="{F20DA9DA-5766-0787-8D6E-0A94725A0626}"/>
              </a:ext>
            </a:extLst>
          </p:cNvPr>
          <p:cNvSpPr txBox="1">
            <a:spLocks noGrp="1"/>
          </p:cNvSpPr>
          <p:nvPr>
            <p:ph sz="quarter" idx="12"/>
          </p:nvPr>
        </p:nvSpPr>
        <p:spPr>
          <a:xfrm>
            <a:off x="769938" y="2408238"/>
            <a:ext cx="10583862" cy="480131"/>
          </a:xfrm>
          <a:prstGeom prst="rect">
            <a:avLst/>
          </a:prstGeom>
          <a:noFill/>
        </p:spPr>
        <p:txBody>
          <a:bodyPr wrap="square" rtlCol="0">
            <a:spAutoFit/>
          </a:bodyPr>
          <a:lstStyle/>
          <a:p>
            <a:pPr marL="0" indent="0">
              <a:buNone/>
            </a:pPr>
            <a:r>
              <a:rPr lang="en-NZ" dirty="0">
                <a:solidFill>
                  <a:schemeClr val="accent4"/>
                </a:solidFill>
                <a:latin typeface="+mn-lt"/>
              </a:rPr>
              <a:t>Reading something in detail</a:t>
            </a:r>
            <a:endParaRPr lang="en-US" dirty="0">
              <a:solidFill>
                <a:schemeClr val="accent4"/>
              </a:solidFill>
              <a:latin typeface="+mn-lt"/>
            </a:endParaRPr>
          </a:p>
        </p:txBody>
      </p:sp>
      <p:sp>
        <p:nvSpPr>
          <p:cNvPr id="5" name="TextBox 4">
            <a:extLst>
              <a:ext uri="{FF2B5EF4-FFF2-40B4-BE49-F238E27FC236}">
                <a16:creationId xmlns:a16="http://schemas.microsoft.com/office/drawing/2014/main" id="{2FFDB073-B2EA-EA9E-7CF6-826B1FFCFAA7}"/>
              </a:ext>
            </a:extLst>
          </p:cNvPr>
          <p:cNvSpPr txBox="1"/>
          <p:nvPr/>
        </p:nvSpPr>
        <p:spPr>
          <a:xfrm>
            <a:off x="661219" y="3338680"/>
            <a:ext cx="6172200" cy="172354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schemeClr val="bg1"/>
                </a:solidFill>
                <a:effectLst/>
                <a:uLnTx/>
                <a:uFillTx/>
                <a:latin typeface="Arial"/>
                <a:ea typeface="+mn-ea"/>
                <a:cs typeface="+mn-cs"/>
              </a:rPr>
              <a:t>To clearly understand the topic</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schemeClr val="bg1"/>
                </a:solidFill>
                <a:effectLst/>
                <a:uLnTx/>
                <a:uFillTx/>
                <a:latin typeface="Arial"/>
                <a:ea typeface="+mn-ea"/>
                <a:cs typeface="+mn-cs"/>
              </a:rPr>
              <a:t>To take notes and use information for an assignment</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schemeClr val="bg1"/>
                </a:solidFill>
                <a:effectLst/>
                <a:uLnTx/>
                <a:uFillTx/>
                <a:latin typeface="Arial"/>
                <a:ea typeface="+mn-ea"/>
                <a:cs typeface="+mn-cs"/>
              </a:rPr>
              <a:t>To take make notes for tests and exams</a:t>
            </a:r>
          </a:p>
        </p:txBody>
      </p:sp>
    </p:spTree>
    <p:custDataLst>
      <p:tags r:id="rId1"/>
    </p:custDataLst>
    <p:extLst>
      <p:ext uri="{BB962C8B-B14F-4D97-AF65-F5344CB8AC3E}">
        <p14:creationId xmlns:p14="http://schemas.microsoft.com/office/powerpoint/2010/main" val="231353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59AD7-D6DF-2744-F6EA-43894988C2B5}"/>
              </a:ext>
            </a:extLst>
          </p:cNvPr>
          <p:cNvSpPr>
            <a:spLocks noGrp="1"/>
          </p:cNvSpPr>
          <p:nvPr>
            <p:ph type="body" sz="quarter" idx="10"/>
          </p:nvPr>
        </p:nvSpPr>
        <p:spPr/>
        <p:txBody>
          <a:bodyPr/>
          <a:lstStyle/>
          <a:p>
            <a:r>
              <a:rPr lang="en-NZ" dirty="0"/>
              <a:t>A few tips for close reading</a:t>
            </a:r>
          </a:p>
        </p:txBody>
      </p:sp>
      <p:sp>
        <p:nvSpPr>
          <p:cNvPr id="4" name="Content Placeholder 3">
            <a:extLst>
              <a:ext uri="{FF2B5EF4-FFF2-40B4-BE49-F238E27FC236}">
                <a16:creationId xmlns:a16="http://schemas.microsoft.com/office/drawing/2014/main" id="{10A9F75B-668D-377A-6E76-2A41C4E335D4}"/>
              </a:ext>
            </a:extLst>
          </p:cNvPr>
          <p:cNvSpPr txBox="1">
            <a:spLocks noGrp="1"/>
          </p:cNvSpPr>
          <p:nvPr>
            <p:ph sz="quarter" idx="12"/>
          </p:nvPr>
        </p:nvSpPr>
        <p:spPr>
          <a:xfrm>
            <a:off x="546159" y="2191263"/>
            <a:ext cx="10583862" cy="3129062"/>
          </a:xfrm>
          <a:prstGeom prst="rect">
            <a:avLst/>
          </a:prstGeom>
          <a:noFill/>
        </p:spPr>
        <p:txBody>
          <a:bodyPr wrap="square" rtlCol="0">
            <a:spAutoFit/>
          </a:bodyPr>
          <a:lstStyle/>
          <a:p>
            <a:pPr marL="285750" indent="-285750">
              <a:buFont typeface="Arial" panose="020B0604020202020204" pitchFamily="34" charset="0"/>
              <a:buChar char="•"/>
            </a:pPr>
            <a:r>
              <a:rPr lang="en-NZ" sz="2000" dirty="0"/>
              <a:t>Understand structure of different text types</a:t>
            </a:r>
          </a:p>
          <a:p>
            <a:pPr marL="0" indent="0">
              <a:buNone/>
            </a:pPr>
            <a:r>
              <a:rPr lang="en-NZ" sz="2000" dirty="0"/>
              <a:t>       - e.g. journal articles, textbooks</a:t>
            </a:r>
          </a:p>
          <a:p>
            <a:pPr marL="285750" indent="-285750">
              <a:spcBef>
                <a:spcPts val="1200"/>
              </a:spcBef>
              <a:buFont typeface="Arial" panose="020B0604020202020204" pitchFamily="34" charset="0"/>
              <a:buChar char="•"/>
            </a:pPr>
            <a:r>
              <a:rPr lang="en-NZ" sz="2000" dirty="0"/>
              <a:t>Use reading aids in textbooks</a:t>
            </a:r>
          </a:p>
          <a:p>
            <a:pPr marL="0" indent="0">
              <a:buNone/>
            </a:pPr>
            <a:r>
              <a:rPr lang="en-NZ" sz="2000" dirty="0"/>
              <a:t>       -  Learning outcomes </a:t>
            </a:r>
          </a:p>
          <a:p>
            <a:pPr marL="0" indent="0">
              <a:buNone/>
            </a:pPr>
            <a:r>
              <a:rPr lang="en-NZ" sz="2000" dirty="0"/>
              <a:t>       -  Chapter summaries and questions</a:t>
            </a:r>
          </a:p>
          <a:p>
            <a:pPr marL="0" indent="0">
              <a:buNone/>
            </a:pPr>
            <a:r>
              <a:rPr lang="en-NZ" sz="2000" dirty="0"/>
              <a:t>       -  Index and glossary</a:t>
            </a:r>
          </a:p>
          <a:p>
            <a:pPr marL="342900" indent="-342900">
              <a:spcBef>
                <a:spcPts val="1200"/>
              </a:spcBef>
              <a:buFont typeface="Arial" panose="020B0604020202020204" pitchFamily="34" charset="0"/>
              <a:buChar char="•"/>
            </a:pPr>
            <a:r>
              <a:rPr lang="en-NZ" sz="2000" dirty="0"/>
              <a:t>Use provided examples/cases </a:t>
            </a:r>
          </a:p>
          <a:p>
            <a:pPr marL="0" indent="0">
              <a:spcBef>
                <a:spcPts val="0"/>
              </a:spcBef>
              <a:buNone/>
            </a:pPr>
            <a:r>
              <a:rPr lang="en-NZ" sz="2000" dirty="0"/>
              <a:t>       - there to help you understand </a:t>
            </a:r>
          </a:p>
        </p:txBody>
      </p:sp>
      <p:sp>
        <p:nvSpPr>
          <p:cNvPr id="2" name="TextBox 1">
            <a:extLst>
              <a:ext uri="{FF2B5EF4-FFF2-40B4-BE49-F238E27FC236}">
                <a16:creationId xmlns:a16="http://schemas.microsoft.com/office/drawing/2014/main" id="{51C26F6F-E69B-EFCA-FAEF-512AA4642CC7}"/>
              </a:ext>
            </a:extLst>
          </p:cNvPr>
          <p:cNvSpPr txBox="1"/>
          <p:nvPr/>
        </p:nvSpPr>
        <p:spPr>
          <a:xfrm>
            <a:off x="6664270" y="2661834"/>
            <a:ext cx="3533613" cy="2031325"/>
          </a:xfrm>
          <a:prstGeom prst="rect">
            <a:avLst/>
          </a:prstGeom>
          <a:noFill/>
        </p:spPr>
        <p:txBody>
          <a:bodyPr wrap="square" rtlCol="0">
            <a:spAutoFit/>
          </a:bodyPr>
          <a:lstStyle/>
          <a:p>
            <a:pPr marL="0" indent="0">
              <a:spcBef>
                <a:spcPts val="1200"/>
              </a:spcBef>
              <a:buNone/>
            </a:pPr>
            <a:r>
              <a:rPr lang="en-NZ" sz="1800" dirty="0">
                <a:solidFill>
                  <a:schemeClr val="bg1"/>
                </a:solidFill>
              </a:rPr>
              <a:t>Consciously link new information to what you already know </a:t>
            </a:r>
          </a:p>
          <a:p>
            <a:pPr marL="0" indent="0">
              <a:spcBef>
                <a:spcPts val="0"/>
              </a:spcBef>
              <a:buNone/>
            </a:pPr>
            <a:r>
              <a:rPr lang="en-NZ" sz="1800" dirty="0">
                <a:solidFill>
                  <a:schemeClr val="bg1"/>
                </a:solidFill>
              </a:rPr>
              <a:t>       -  your own experience</a:t>
            </a:r>
          </a:p>
          <a:p>
            <a:pPr marL="0" indent="0">
              <a:spcBef>
                <a:spcPts val="0"/>
              </a:spcBef>
              <a:buNone/>
            </a:pPr>
            <a:r>
              <a:rPr lang="en-NZ" sz="1800" dirty="0">
                <a:solidFill>
                  <a:schemeClr val="bg1"/>
                </a:solidFill>
              </a:rPr>
              <a:t>       -  lecture notes, previous sections studied  </a:t>
            </a:r>
          </a:p>
          <a:p>
            <a:pPr marL="0" indent="0">
              <a:spcBef>
                <a:spcPts val="0"/>
              </a:spcBef>
              <a:buNone/>
            </a:pPr>
            <a:r>
              <a:rPr lang="en-NZ" sz="1800" dirty="0">
                <a:solidFill>
                  <a:schemeClr val="bg1"/>
                </a:solidFill>
              </a:rPr>
              <a:t>       -  what you’ve read in the text already        </a:t>
            </a:r>
            <a:endParaRPr lang="en-US" sz="1800" dirty="0">
              <a:solidFill>
                <a:schemeClr val="bg1"/>
              </a:solidFill>
            </a:endParaRPr>
          </a:p>
        </p:txBody>
      </p:sp>
    </p:spTree>
    <p:custDataLst>
      <p:tags r:id="rId1"/>
    </p:custDataLst>
    <p:extLst>
      <p:ext uri="{BB962C8B-B14F-4D97-AF65-F5344CB8AC3E}">
        <p14:creationId xmlns:p14="http://schemas.microsoft.com/office/powerpoint/2010/main" val="10317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C75729-234C-FDA1-5FEB-6AAE01F741E6}"/>
              </a:ext>
            </a:extLst>
          </p:cNvPr>
          <p:cNvSpPr>
            <a:spLocks noGrp="1"/>
          </p:cNvSpPr>
          <p:nvPr>
            <p:ph type="body" sz="quarter" idx="10"/>
          </p:nvPr>
        </p:nvSpPr>
        <p:spPr/>
        <p:txBody>
          <a:bodyPr/>
          <a:lstStyle/>
          <a:p>
            <a:r>
              <a:rPr lang="en-NZ" dirty="0"/>
              <a:t>Linking to what you’ve already read in a text</a:t>
            </a:r>
          </a:p>
        </p:txBody>
      </p:sp>
      <p:sp>
        <p:nvSpPr>
          <p:cNvPr id="4" name="TextBox 3">
            <a:extLst>
              <a:ext uri="{FF2B5EF4-FFF2-40B4-BE49-F238E27FC236}">
                <a16:creationId xmlns:a16="http://schemas.microsoft.com/office/drawing/2014/main" id="{7A76F33D-1785-692C-8807-69D5D8808B52}"/>
              </a:ext>
            </a:extLst>
          </p:cNvPr>
          <p:cNvSpPr txBox="1"/>
          <p:nvPr/>
        </p:nvSpPr>
        <p:spPr>
          <a:xfrm>
            <a:off x="1" y="10143"/>
            <a:ext cx="3893574" cy="830997"/>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4A88"/>
                </a:solidFill>
                <a:effectLst/>
                <a:uLnTx/>
                <a:uFillTx/>
                <a:latin typeface="Arial"/>
                <a:ea typeface="+mn-ea"/>
                <a:cs typeface="+mn-cs"/>
              </a:rPr>
              <a:t>Adjust reading technique to suit purpose</a:t>
            </a:r>
          </a:p>
        </p:txBody>
      </p:sp>
      <p:sp>
        <p:nvSpPr>
          <p:cNvPr id="5" name="Content Placeholder 4">
            <a:extLst>
              <a:ext uri="{FF2B5EF4-FFF2-40B4-BE49-F238E27FC236}">
                <a16:creationId xmlns:a16="http://schemas.microsoft.com/office/drawing/2014/main" id="{6D328E13-4ECD-44F2-23CD-55C3BBB046A0}"/>
              </a:ext>
            </a:extLst>
          </p:cNvPr>
          <p:cNvSpPr txBox="1">
            <a:spLocks noGrp="1"/>
          </p:cNvSpPr>
          <p:nvPr>
            <p:ph sz="quarter" idx="12"/>
          </p:nvPr>
        </p:nvSpPr>
        <p:spPr>
          <a:xfrm>
            <a:off x="903423" y="2606991"/>
            <a:ext cx="10583862" cy="2185214"/>
          </a:xfrm>
          <a:prstGeom prst="rect">
            <a:avLst/>
          </a:prstGeom>
          <a:noFill/>
        </p:spPr>
        <p:txBody>
          <a:bodyPr wrap="square" rtlCol="0">
            <a:spAutoFit/>
          </a:bodyPr>
          <a:lstStyle/>
          <a:p>
            <a:pPr marL="342900" indent="-342900">
              <a:spcBef>
                <a:spcPct val="100000"/>
              </a:spcBef>
              <a:buFont typeface="Arial" panose="020B0604020202020204" pitchFamily="34" charset="0"/>
              <a:buChar char="•"/>
            </a:pPr>
            <a:r>
              <a:rPr lang="en-NZ" sz="2000" dirty="0"/>
              <a:t>Textbooks present knowledge in a </a:t>
            </a:r>
            <a:r>
              <a:rPr lang="en-NZ" sz="2000" b="1" dirty="0"/>
              <a:t>cumulative</a:t>
            </a:r>
            <a:r>
              <a:rPr lang="en-NZ" sz="2000" dirty="0"/>
              <a:t> way </a:t>
            </a:r>
          </a:p>
          <a:p>
            <a:pPr marL="0" indent="0">
              <a:spcBef>
                <a:spcPts val="0"/>
              </a:spcBef>
              <a:buNone/>
            </a:pPr>
            <a:r>
              <a:rPr lang="en-NZ" sz="2000" dirty="0"/>
              <a:t>Any chapter/section prepares you for the next chapter/  section</a:t>
            </a:r>
          </a:p>
          <a:p>
            <a:pPr>
              <a:spcBef>
                <a:spcPts val="0"/>
              </a:spcBef>
            </a:pPr>
            <a:endParaRPr lang="en-NZ" sz="2000" dirty="0"/>
          </a:p>
          <a:p>
            <a:pPr marL="0" indent="0">
              <a:spcBef>
                <a:spcPts val="0"/>
              </a:spcBef>
              <a:buNone/>
            </a:pPr>
            <a:endParaRPr lang="en-NZ" sz="2000" dirty="0"/>
          </a:p>
          <a:p>
            <a:pPr marL="342900" indent="-342900">
              <a:spcBef>
                <a:spcPts val="1200"/>
              </a:spcBef>
              <a:buFont typeface="Arial" panose="020B0604020202020204" pitchFamily="34" charset="0"/>
              <a:buChar char="•"/>
            </a:pPr>
            <a:r>
              <a:rPr lang="en-NZ" sz="2000" dirty="0"/>
              <a:t>Go back in the text to move forward in understanding</a:t>
            </a:r>
          </a:p>
          <a:p>
            <a:pPr marL="0" indent="0">
              <a:spcBef>
                <a:spcPts val="0"/>
              </a:spcBef>
              <a:buNone/>
            </a:pPr>
            <a:r>
              <a:rPr lang="en-NZ" sz="2000" dirty="0"/>
              <a:t>      -  previous chapters, paragraphs,   </a:t>
            </a:r>
          </a:p>
          <a:p>
            <a:pPr marL="0" indent="0">
              <a:spcBef>
                <a:spcPts val="0"/>
              </a:spcBef>
              <a:buNone/>
            </a:pPr>
            <a:r>
              <a:rPr lang="en-NZ" sz="2000" dirty="0"/>
              <a:t>         sentences</a:t>
            </a:r>
            <a:endParaRPr lang="en-US" sz="2000" dirty="0"/>
          </a:p>
        </p:txBody>
      </p:sp>
    </p:spTree>
    <p:custDataLst>
      <p:tags r:id="rId1"/>
    </p:custDataLst>
    <p:extLst>
      <p:ext uri="{BB962C8B-B14F-4D97-AF65-F5344CB8AC3E}">
        <p14:creationId xmlns:p14="http://schemas.microsoft.com/office/powerpoint/2010/main" val="23892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ABCF9C-0413-BE1C-BE45-BED87D9911A6}"/>
              </a:ext>
            </a:extLst>
          </p:cNvPr>
          <p:cNvSpPr>
            <a:spLocks noGrp="1"/>
          </p:cNvSpPr>
          <p:nvPr>
            <p:ph type="body" sz="quarter" idx="10"/>
          </p:nvPr>
        </p:nvSpPr>
        <p:spPr/>
        <p:txBody>
          <a:bodyPr/>
          <a:lstStyle/>
          <a:p>
            <a:r>
              <a:rPr lang="en-NZ" dirty="0"/>
              <a:t>Keeping track of information you’ve read</a:t>
            </a:r>
          </a:p>
        </p:txBody>
      </p:sp>
      <p:sp>
        <p:nvSpPr>
          <p:cNvPr id="4" name="Content Placeholder 3">
            <a:extLst>
              <a:ext uri="{FF2B5EF4-FFF2-40B4-BE49-F238E27FC236}">
                <a16:creationId xmlns:a16="http://schemas.microsoft.com/office/drawing/2014/main" id="{C1EAA8A5-5C25-2D62-9061-18F8B76437FC}"/>
              </a:ext>
            </a:extLst>
          </p:cNvPr>
          <p:cNvSpPr txBox="1">
            <a:spLocks noGrp="1"/>
          </p:cNvSpPr>
          <p:nvPr>
            <p:ph sz="quarter" idx="12"/>
          </p:nvPr>
        </p:nvSpPr>
        <p:spPr>
          <a:xfrm>
            <a:off x="769938" y="2408238"/>
            <a:ext cx="10583862" cy="2390398"/>
          </a:xfrm>
          <a:prstGeom prst="rect">
            <a:avLst/>
          </a:prstGeom>
          <a:noFill/>
        </p:spPr>
        <p:txBody>
          <a:bodyPr wrap="square" rtlCol="0">
            <a:spAutoFit/>
          </a:bodyPr>
          <a:lstStyle/>
          <a:p>
            <a:pPr marL="0" lvl="0" indent="0">
              <a:buNone/>
            </a:pPr>
            <a:r>
              <a:rPr lang="en-NZ" sz="2800" dirty="0">
                <a:solidFill>
                  <a:schemeClr val="accent4"/>
                </a:solidFill>
                <a:latin typeface="Calibri"/>
              </a:rPr>
              <a:t>Taking notes:</a:t>
            </a:r>
          </a:p>
          <a:p>
            <a:pPr marL="0" lvl="0" indent="0">
              <a:buNone/>
            </a:pPr>
            <a:endParaRPr lang="en-NZ" sz="2800" dirty="0">
              <a:latin typeface="Calibri"/>
            </a:endParaRPr>
          </a:p>
          <a:p>
            <a:pPr marL="514350" lvl="0" indent="-457200">
              <a:spcBef>
                <a:spcPts val="600"/>
              </a:spcBef>
              <a:buFont typeface="Arial" panose="020B0604020202020204" pitchFamily="34" charset="0"/>
              <a:buChar char="•"/>
            </a:pPr>
            <a:r>
              <a:rPr lang="en-NZ" sz="2800" dirty="0">
                <a:latin typeface="Calibri"/>
              </a:rPr>
              <a:t>Helps you remember </a:t>
            </a:r>
          </a:p>
          <a:p>
            <a:pPr marL="514350" lvl="0" indent="-457200">
              <a:spcBef>
                <a:spcPts val="600"/>
              </a:spcBef>
              <a:buFont typeface="Arial" panose="020B0604020202020204" pitchFamily="34" charset="0"/>
              <a:buChar char="•"/>
            </a:pPr>
            <a:r>
              <a:rPr lang="en-NZ" sz="2800" dirty="0">
                <a:latin typeface="Calibri"/>
              </a:rPr>
              <a:t>Helps you learn</a:t>
            </a:r>
          </a:p>
          <a:p>
            <a:pPr marL="514350" lvl="0" indent="-457200">
              <a:spcBef>
                <a:spcPts val="600"/>
              </a:spcBef>
              <a:buFont typeface="Arial" panose="020B0604020202020204" pitchFamily="34" charset="0"/>
              <a:buChar char="•"/>
            </a:pPr>
            <a:r>
              <a:rPr lang="en-NZ" sz="2800" dirty="0">
                <a:latin typeface="Calibri"/>
              </a:rPr>
              <a:t>Helps you stay awake while reading!</a:t>
            </a:r>
          </a:p>
        </p:txBody>
      </p:sp>
    </p:spTree>
    <p:custDataLst>
      <p:tags r:id="rId1"/>
    </p:custDataLst>
    <p:extLst>
      <p:ext uri="{BB962C8B-B14F-4D97-AF65-F5344CB8AC3E}">
        <p14:creationId xmlns:p14="http://schemas.microsoft.com/office/powerpoint/2010/main" val="292679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b="1" dirty="0"/>
              <a:t>Learning outcomes</a:t>
            </a:r>
          </a:p>
        </p:txBody>
      </p:sp>
      <p:sp>
        <p:nvSpPr>
          <p:cNvPr id="3" name="Content Placeholder 2">
            <a:extLst>
              <a:ext uri="{FF2B5EF4-FFF2-40B4-BE49-F238E27FC236}">
                <a16:creationId xmlns:a16="http://schemas.microsoft.com/office/drawing/2014/main" id="{9A15C2E0-A26F-E9A9-0CCD-BFB26FA011A2}"/>
              </a:ext>
            </a:extLst>
          </p:cNvPr>
          <p:cNvSpPr txBox="1">
            <a:spLocks noGrp="1"/>
          </p:cNvSpPr>
          <p:nvPr>
            <p:ph idx="11"/>
          </p:nvPr>
        </p:nvSpPr>
        <p:spPr>
          <a:xfrm>
            <a:off x="769938" y="2081213"/>
            <a:ext cx="10583862" cy="3674852"/>
          </a:xfrm>
          <a:prstGeom prst="rect">
            <a:avLst/>
          </a:prstGeom>
          <a:noFill/>
        </p:spPr>
        <p:txBody>
          <a:bodyPr wrap="square" rtlCol="0">
            <a:spAutoFit/>
          </a:bodyPr>
          <a:lstStyle/>
          <a:p>
            <a:pPr marL="0" indent="0">
              <a:buNone/>
            </a:pPr>
            <a:r>
              <a:rPr lang="en-NZ" sz="2400" b="1" dirty="0">
                <a:solidFill>
                  <a:srgbClr val="FFC000"/>
                </a:solidFill>
                <a:latin typeface="Arial" panose="020B0604020202020204" pitchFamily="34" charset="0"/>
                <a:cs typeface="Arial" panose="020B0604020202020204" pitchFamily="34" charset="0"/>
              </a:rPr>
              <a:t>By the end of this workshop, you should have a better idea how to: </a:t>
            </a:r>
          </a:p>
          <a:p>
            <a:pPr marL="0" indent="0">
              <a:buNone/>
            </a:pPr>
            <a:endParaRPr lang="en-NZ" sz="2800" b="1" dirty="0">
              <a:solidFill>
                <a:srgbClr val="FFC000"/>
              </a:solidFill>
              <a:latin typeface="Arial" panose="020B0604020202020204" pitchFamily="34" charset="0"/>
              <a:cs typeface="Arial" panose="020B0604020202020204" pitchFamily="34" charset="0"/>
            </a:endParaRPr>
          </a:p>
          <a:p>
            <a:pPr marL="342900" indent="-342900">
              <a:spcBef>
                <a:spcPts val="1800"/>
              </a:spcBef>
              <a:buFont typeface="Arial" panose="020B0604020202020204" pitchFamily="34" charset="0"/>
              <a:buChar char="•"/>
            </a:pPr>
            <a:r>
              <a:rPr lang="en-NZ" sz="2800" dirty="0">
                <a:latin typeface="+mn-lt"/>
              </a:rPr>
              <a:t>Read with a purpose</a:t>
            </a:r>
          </a:p>
          <a:p>
            <a:pPr marL="342900" indent="-342900">
              <a:spcBef>
                <a:spcPts val="1200"/>
              </a:spcBef>
              <a:buFont typeface="Arial" panose="020B0604020202020204" pitchFamily="34" charset="0"/>
              <a:buChar char="•"/>
            </a:pPr>
            <a:r>
              <a:rPr lang="en-NZ" sz="2800" dirty="0">
                <a:latin typeface="+mn-lt"/>
              </a:rPr>
              <a:t>Adjust your reading technique for purpose</a:t>
            </a:r>
          </a:p>
          <a:p>
            <a:pPr marL="342900" indent="-342900">
              <a:spcBef>
                <a:spcPts val="1200"/>
              </a:spcBef>
              <a:buFont typeface="Arial" panose="020B0604020202020204" pitchFamily="34" charset="0"/>
              <a:buChar char="•"/>
            </a:pPr>
            <a:r>
              <a:rPr lang="en-NZ" sz="2800" dirty="0">
                <a:latin typeface="+mn-lt"/>
              </a:rPr>
              <a:t>Take notes</a:t>
            </a:r>
          </a:p>
          <a:p>
            <a:pPr marL="0" indent="0">
              <a:buNone/>
            </a:pPr>
            <a:endParaRPr lang="en-NZ" sz="2800" dirty="0">
              <a:solidFill>
                <a:srgbClr val="FFC000"/>
              </a:solidFill>
              <a:latin typeface="Arial" panose="020B0604020202020204" pitchFamily="34" charset="0"/>
              <a:cs typeface="Arial" panose="020B0604020202020204" pitchFamily="34" charset="0"/>
            </a:endParaRPr>
          </a:p>
          <a:p>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FEDDE5E4-86AE-B8E2-A540-A7A5EC0A4DF2}"/>
              </a:ext>
            </a:extLst>
          </p:cNvPr>
          <p:cNvSpPr txBox="1">
            <a:spLocks noGrp="1"/>
          </p:cNvSpPr>
          <p:nvPr>
            <p:ph type="body" sz="quarter" idx="10"/>
          </p:nvPr>
        </p:nvSpPr>
        <p:spPr>
          <a:xfrm>
            <a:off x="769938" y="1549400"/>
            <a:ext cx="1054576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000" b="0" i="0" u="none" strike="noStrike" kern="1200" cap="none" spc="0" normalizeH="0" baseline="0" noProof="0" dirty="0">
                <a:ln>
                  <a:noFill/>
                </a:ln>
                <a:solidFill>
                  <a:schemeClr val="accent4"/>
                </a:solidFill>
                <a:effectLst/>
                <a:uLnTx/>
                <a:uFillTx/>
                <a:latin typeface="+mn-lt"/>
                <a:ea typeface="ＭＳ Ｐゴシック" charset="0"/>
                <a:cs typeface="ＭＳ Ｐゴシック" charset="0"/>
              </a:rPr>
              <a:t>Experiment with different note-taking formats</a:t>
            </a:r>
            <a:endParaRPr kumimoji="0" lang="en-US" sz="3000" b="0" i="0" u="none" strike="noStrike" kern="1200" cap="none" spc="0" normalizeH="0" baseline="0" noProof="0" dirty="0">
              <a:ln>
                <a:noFill/>
              </a:ln>
              <a:solidFill>
                <a:schemeClr val="accent4"/>
              </a:solidFill>
              <a:effectLst/>
              <a:uLnTx/>
              <a:uFillTx/>
              <a:latin typeface="+mn-lt"/>
              <a:ea typeface="ＭＳ Ｐゴシック" charset="0"/>
              <a:cs typeface="ＭＳ Ｐゴシック" charset="0"/>
            </a:endParaRPr>
          </a:p>
        </p:txBody>
      </p:sp>
      <p:sp>
        <p:nvSpPr>
          <p:cNvPr id="5" name="Content Placeholder 4">
            <a:extLst>
              <a:ext uri="{FF2B5EF4-FFF2-40B4-BE49-F238E27FC236}">
                <a16:creationId xmlns:a16="http://schemas.microsoft.com/office/drawing/2014/main" id="{DE5BAB42-62A0-15BE-97E0-94270AAB937F}"/>
              </a:ext>
            </a:extLst>
          </p:cNvPr>
          <p:cNvSpPr txBox="1">
            <a:spLocks noGrp="1"/>
          </p:cNvSpPr>
          <p:nvPr>
            <p:ph sz="quarter" idx="12"/>
          </p:nvPr>
        </p:nvSpPr>
        <p:spPr>
          <a:xfrm>
            <a:off x="769938" y="2703205"/>
            <a:ext cx="10583862" cy="33198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NZ" sz="3000" dirty="0">
                <a:solidFill>
                  <a:srgbClr val="002060"/>
                </a:solidFill>
                <a:latin typeface="+mn-lt"/>
              </a:rPr>
              <a:t>Mind maps</a:t>
            </a:r>
          </a:p>
          <a:p>
            <a:pPr marL="285750" indent="-285750">
              <a:spcBef>
                <a:spcPts val="600"/>
              </a:spcBef>
              <a:buFont typeface="Arial" panose="020B0604020202020204" pitchFamily="34" charset="0"/>
              <a:buChar char="•"/>
            </a:pPr>
            <a:r>
              <a:rPr lang="en-NZ" sz="3000" dirty="0">
                <a:solidFill>
                  <a:srgbClr val="002060"/>
                </a:solidFill>
                <a:latin typeface="+mn-lt"/>
              </a:rPr>
              <a:t>Cornell method</a:t>
            </a:r>
          </a:p>
          <a:p>
            <a:pPr marL="285750" indent="-285750">
              <a:spcBef>
                <a:spcPts val="600"/>
              </a:spcBef>
              <a:buFont typeface="Arial" panose="020B0604020202020204" pitchFamily="34" charset="0"/>
              <a:buChar char="•"/>
            </a:pPr>
            <a:r>
              <a:rPr lang="en-NZ" sz="3000" dirty="0">
                <a:solidFill>
                  <a:srgbClr val="002060"/>
                </a:solidFill>
                <a:latin typeface="+mn-lt"/>
              </a:rPr>
              <a:t>Outlining method </a:t>
            </a:r>
          </a:p>
          <a:p>
            <a:pPr marL="285750" indent="-285750">
              <a:spcBef>
                <a:spcPts val="600"/>
              </a:spcBef>
              <a:buFont typeface="Arial" panose="020B0604020202020204" pitchFamily="34" charset="0"/>
              <a:buChar char="•"/>
            </a:pPr>
            <a:r>
              <a:rPr lang="en-NZ" sz="3000" dirty="0">
                <a:solidFill>
                  <a:srgbClr val="002060"/>
                </a:solidFill>
                <a:latin typeface="+mn-lt"/>
              </a:rPr>
              <a:t>Charting method</a:t>
            </a:r>
          </a:p>
          <a:p>
            <a:pPr marL="285750" indent="-285750">
              <a:spcBef>
                <a:spcPts val="600"/>
              </a:spcBef>
              <a:buFont typeface="Arial" panose="020B0604020202020204" pitchFamily="34" charset="0"/>
              <a:buChar char="•"/>
            </a:pPr>
            <a:r>
              <a:rPr lang="en-NZ" sz="3000" dirty="0">
                <a:solidFill>
                  <a:srgbClr val="002060"/>
                </a:solidFill>
                <a:latin typeface="+mn-lt"/>
              </a:rPr>
              <a:t>Study matrix</a:t>
            </a:r>
          </a:p>
          <a:p>
            <a:pPr marL="285750" indent="-285750">
              <a:spcBef>
                <a:spcPts val="600"/>
              </a:spcBef>
              <a:buFont typeface="Arial" panose="020B0604020202020204" pitchFamily="34" charset="0"/>
              <a:buChar char="•"/>
            </a:pPr>
            <a:r>
              <a:rPr lang="en-NZ" sz="3000" dirty="0">
                <a:solidFill>
                  <a:srgbClr val="002060"/>
                </a:solidFill>
                <a:latin typeface="+mn-lt"/>
              </a:rPr>
              <a:t>Annotated bibliography</a:t>
            </a:r>
          </a:p>
          <a:p>
            <a:endParaRPr lang="en-US" dirty="0"/>
          </a:p>
        </p:txBody>
      </p:sp>
    </p:spTree>
    <p:custDataLst>
      <p:tags r:id="rId1"/>
    </p:custDataLst>
    <p:extLst>
      <p:ext uri="{BB962C8B-B14F-4D97-AF65-F5344CB8AC3E}">
        <p14:creationId xmlns:p14="http://schemas.microsoft.com/office/powerpoint/2010/main" val="26903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D0233E-FF3C-FEDF-80C2-638A6A525300}"/>
              </a:ext>
            </a:extLst>
          </p:cNvPr>
          <p:cNvSpPr>
            <a:spLocks noGrp="1"/>
          </p:cNvSpPr>
          <p:nvPr>
            <p:ph type="body" sz="quarter" idx="10"/>
          </p:nvPr>
        </p:nvSpPr>
        <p:spPr/>
        <p:txBody>
          <a:bodyPr/>
          <a:lstStyle/>
          <a:p>
            <a:r>
              <a:rPr lang="en-NZ" dirty="0"/>
              <a:t>Mind map</a:t>
            </a:r>
          </a:p>
        </p:txBody>
      </p:sp>
      <p:sp>
        <p:nvSpPr>
          <p:cNvPr id="4" name="TextBox 3">
            <a:extLst>
              <a:ext uri="{FF2B5EF4-FFF2-40B4-BE49-F238E27FC236}">
                <a16:creationId xmlns:a16="http://schemas.microsoft.com/office/drawing/2014/main" id="{52B55C46-1570-E239-42DB-797B4D1B731F}"/>
              </a:ext>
            </a:extLst>
          </p:cNvPr>
          <p:cNvSpPr txBox="1"/>
          <p:nvPr/>
        </p:nvSpPr>
        <p:spPr>
          <a:xfrm>
            <a:off x="1" y="10143"/>
            <a:ext cx="3893574" cy="461665"/>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4A88"/>
                </a:solidFill>
                <a:effectLst/>
                <a:uLnTx/>
                <a:uFillTx/>
                <a:latin typeface="Arial"/>
                <a:ea typeface="+mn-ea"/>
                <a:cs typeface="+mn-cs"/>
              </a:rPr>
              <a:t>Note-taking methods</a:t>
            </a:r>
          </a:p>
        </p:txBody>
      </p:sp>
      <p:pic>
        <p:nvPicPr>
          <p:cNvPr id="5" name="Content Placeholder 4" descr=" Mind map exploring ulcers. Ulcers sits at centre of the mind map and then there are 4 linked boxes featuring 1. Therapeutic management; 2. Nursing considerations; 3. Clinical features; 4. Causes">
            <a:extLst>
              <a:ext uri="{FF2B5EF4-FFF2-40B4-BE49-F238E27FC236}">
                <a16:creationId xmlns:a16="http://schemas.microsoft.com/office/drawing/2014/main" id="{7F94FF6F-22BC-9DAC-A3FE-2A9AE557FB5E}"/>
              </a:ext>
              <a:ext uri="{C183D7F6-B498-43B3-948B-1728B52AA6E4}">
                <adec:decorative xmlns:adec="http://schemas.microsoft.com/office/drawing/2017/decorative" val="0"/>
              </a:ext>
            </a:extLst>
          </p:cNvPr>
          <p:cNvPicPr>
            <a:picLocks noGrp="1" noChangeAspect="1"/>
          </p:cNvPicPr>
          <p:nvPr>
            <p:ph sz="quarter" idx="12"/>
          </p:nvPr>
        </p:nvPicPr>
        <p:blipFill>
          <a:blip r:embed="rId3"/>
          <a:stretch>
            <a:fillRect/>
          </a:stretch>
        </p:blipFill>
        <p:spPr>
          <a:xfrm>
            <a:off x="3297453" y="2408238"/>
            <a:ext cx="5528831" cy="3822700"/>
          </a:xfrm>
          <a:prstGeom prst="rect">
            <a:avLst/>
          </a:prstGeom>
        </p:spPr>
      </p:pic>
    </p:spTree>
    <p:custDataLst>
      <p:tags r:id="rId1"/>
    </p:custDataLst>
    <p:extLst>
      <p:ext uri="{BB962C8B-B14F-4D97-AF65-F5344CB8AC3E}">
        <p14:creationId xmlns:p14="http://schemas.microsoft.com/office/powerpoint/2010/main" val="349337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46AFE6-98A9-4885-FFBF-FFE2CD83CAC0}"/>
              </a:ext>
            </a:extLst>
          </p:cNvPr>
          <p:cNvSpPr>
            <a:spLocks noGrp="1"/>
          </p:cNvSpPr>
          <p:nvPr>
            <p:ph type="body" sz="quarter" idx="10"/>
          </p:nvPr>
        </p:nvSpPr>
        <p:spPr>
          <a:xfrm>
            <a:off x="770124" y="317208"/>
            <a:ext cx="3221774" cy="508702"/>
          </a:xfrm>
        </p:spPr>
        <p:txBody>
          <a:bodyPr/>
          <a:lstStyle/>
          <a:p>
            <a:r>
              <a:rPr lang="en-NZ" b="1" dirty="0"/>
              <a:t>Cornell method</a:t>
            </a:r>
          </a:p>
        </p:txBody>
      </p:sp>
      <p:pic>
        <p:nvPicPr>
          <p:cNvPr id="5" name="Picture 4" descr="Image of Cornell Notetaking Method, involves identifying the key word/ concept, describing that key word/ concept and a brief summary.">
            <a:extLst>
              <a:ext uri="{FF2B5EF4-FFF2-40B4-BE49-F238E27FC236}">
                <a16:creationId xmlns:a16="http://schemas.microsoft.com/office/drawing/2014/main" id="{776F75AB-CB48-4048-C39E-CC22CEF70DD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052390" y="1090788"/>
            <a:ext cx="5649801" cy="5040560"/>
          </a:xfrm>
          <a:prstGeom prst="rect">
            <a:avLst/>
          </a:prstGeom>
        </p:spPr>
      </p:pic>
      <p:sp>
        <p:nvSpPr>
          <p:cNvPr id="6" name="TextBox 5">
            <a:extLst>
              <a:ext uri="{FF2B5EF4-FFF2-40B4-BE49-F238E27FC236}">
                <a16:creationId xmlns:a16="http://schemas.microsoft.com/office/drawing/2014/main" id="{38CAF39C-69E6-5927-6E17-B0F326BB85AC}"/>
              </a:ext>
            </a:extLst>
          </p:cNvPr>
          <p:cNvSpPr txBox="1"/>
          <p:nvPr/>
        </p:nvSpPr>
        <p:spPr>
          <a:xfrm>
            <a:off x="2030360" y="3195569"/>
            <a:ext cx="1961537" cy="830997"/>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Key 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Concept</a:t>
            </a:r>
            <a:endParaRPr kumimoji="0" lang="en-US" sz="2400" b="0" i="0" u="none" strike="noStrike" kern="1200" cap="none" spc="0" normalizeH="0" baseline="0" noProof="0" dirty="0">
              <a:ln>
                <a:noFill/>
              </a:ln>
              <a:solidFill>
                <a:srgbClr val="054A88"/>
              </a:solidFill>
              <a:effectLst/>
              <a:uLnTx/>
              <a:uFillTx/>
              <a:latin typeface="Arial"/>
              <a:ea typeface="+mn-ea"/>
              <a:cs typeface="+mn-cs"/>
            </a:endParaRPr>
          </a:p>
        </p:txBody>
      </p:sp>
      <p:sp>
        <p:nvSpPr>
          <p:cNvPr id="7" name="TextBox 6">
            <a:extLst>
              <a:ext uri="{FF2B5EF4-FFF2-40B4-BE49-F238E27FC236}">
                <a16:creationId xmlns:a16="http://schemas.microsoft.com/office/drawing/2014/main" id="{EF18AFF5-1F67-067B-94C8-A1D9C31C9F0C}"/>
              </a:ext>
            </a:extLst>
          </p:cNvPr>
          <p:cNvSpPr txBox="1"/>
          <p:nvPr/>
        </p:nvSpPr>
        <p:spPr>
          <a:xfrm>
            <a:off x="8807532" y="2100482"/>
            <a:ext cx="1833377" cy="120032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Description of key 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concept</a:t>
            </a:r>
            <a:endParaRPr kumimoji="0" lang="en-US" sz="2400" b="0" i="0" u="none" strike="noStrike" kern="1200" cap="none" spc="0" normalizeH="0" baseline="0" noProof="0" dirty="0">
              <a:ln>
                <a:noFill/>
              </a:ln>
              <a:solidFill>
                <a:srgbClr val="054A88"/>
              </a:solidFill>
              <a:effectLst/>
              <a:uLnTx/>
              <a:uFillTx/>
              <a:latin typeface="Arial"/>
              <a:ea typeface="+mn-ea"/>
              <a:cs typeface="+mn-cs"/>
            </a:endParaRPr>
          </a:p>
        </p:txBody>
      </p:sp>
      <p:sp>
        <p:nvSpPr>
          <p:cNvPr id="8" name="TextBox 7">
            <a:extLst>
              <a:ext uri="{FF2B5EF4-FFF2-40B4-BE49-F238E27FC236}">
                <a16:creationId xmlns:a16="http://schemas.microsoft.com/office/drawing/2014/main" id="{BF5FA521-2871-EF99-44A9-55462F3C9CF5}"/>
              </a:ext>
            </a:extLst>
          </p:cNvPr>
          <p:cNvSpPr txBox="1"/>
          <p:nvPr/>
        </p:nvSpPr>
        <p:spPr>
          <a:xfrm>
            <a:off x="8807532" y="5397910"/>
            <a:ext cx="2204597"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Your summary</a:t>
            </a:r>
            <a:endParaRPr kumimoji="0" lang="en-US" sz="2400" b="0" i="0" u="none" strike="noStrike" kern="1200" cap="none" spc="0" normalizeH="0" baseline="0" noProof="0" dirty="0">
              <a:ln>
                <a:noFill/>
              </a:ln>
              <a:solidFill>
                <a:srgbClr val="054A8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477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593CB-1783-D42A-33D2-9A3474511CFD}"/>
              </a:ext>
            </a:extLst>
          </p:cNvPr>
          <p:cNvSpPr>
            <a:spLocks noGrp="1"/>
          </p:cNvSpPr>
          <p:nvPr>
            <p:ph idx="11"/>
          </p:nvPr>
        </p:nvSpPr>
        <p:spPr>
          <a:xfrm>
            <a:off x="683217" y="1494333"/>
            <a:ext cx="10583678" cy="4149755"/>
          </a:xfrm>
        </p:spPr>
        <p:txBody>
          <a:bodyPr>
            <a:normAutofit/>
          </a:bodyPr>
          <a:lstStyle/>
          <a:p>
            <a:pPr marL="0" indent="0">
              <a:buNone/>
            </a:pPr>
            <a:r>
              <a:rPr lang="en-NZ" sz="2400" b="1" dirty="0">
                <a:solidFill>
                  <a:schemeClr val="accent4"/>
                </a:solidFill>
              </a:rPr>
              <a:t>Write a series of topics and subtopics</a:t>
            </a:r>
          </a:p>
        </p:txBody>
      </p:sp>
      <p:sp>
        <p:nvSpPr>
          <p:cNvPr id="4" name="Text Placeholder 3">
            <a:extLst>
              <a:ext uri="{FF2B5EF4-FFF2-40B4-BE49-F238E27FC236}">
                <a16:creationId xmlns:a16="http://schemas.microsoft.com/office/drawing/2014/main" id="{C77C4D82-E34D-99F4-716B-4DD134EAA667}"/>
              </a:ext>
            </a:extLst>
          </p:cNvPr>
          <p:cNvSpPr>
            <a:spLocks noGrp="1"/>
          </p:cNvSpPr>
          <p:nvPr>
            <p:ph type="body" sz="quarter" idx="10"/>
          </p:nvPr>
        </p:nvSpPr>
        <p:spPr>
          <a:xfrm>
            <a:off x="1185987" y="1011957"/>
            <a:ext cx="3438083" cy="403910"/>
          </a:xfrm>
        </p:spPr>
        <p:txBody>
          <a:bodyPr/>
          <a:lstStyle/>
          <a:p>
            <a:r>
              <a:rPr lang="en-NZ" b="1" dirty="0"/>
              <a:t>Outlining method</a:t>
            </a:r>
          </a:p>
        </p:txBody>
      </p:sp>
      <p:sp>
        <p:nvSpPr>
          <p:cNvPr id="5" name="TextBox 4">
            <a:extLst>
              <a:ext uri="{FF2B5EF4-FFF2-40B4-BE49-F238E27FC236}">
                <a16:creationId xmlns:a16="http://schemas.microsoft.com/office/drawing/2014/main" id="{1D76588C-0869-38EC-FF6E-B5938C106642}"/>
              </a:ext>
            </a:extLst>
          </p:cNvPr>
          <p:cNvSpPr txBox="1"/>
          <p:nvPr/>
        </p:nvSpPr>
        <p:spPr>
          <a:xfrm>
            <a:off x="1039023" y="2351782"/>
            <a:ext cx="717009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Main 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   Subtopic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      Detailed point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      Detailed point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Main topic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   Subtopic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      Detailed point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      Detailed point 2</a:t>
            </a:r>
          </a:p>
        </p:txBody>
      </p:sp>
      <p:sp>
        <p:nvSpPr>
          <p:cNvPr id="6" name="TextBox 5">
            <a:extLst>
              <a:ext uri="{FF2B5EF4-FFF2-40B4-BE49-F238E27FC236}">
                <a16:creationId xmlns:a16="http://schemas.microsoft.com/office/drawing/2014/main" id="{30E65BCC-A06A-6766-48FE-C41B41CE3EB0}"/>
              </a:ext>
            </a:extLst>
          </p:cNvPr>
          <p:cNvSpPr txBox="1"/>
          <p:nvPr/>
        </p:nvSpPr>
        <p:spPr>
          <a:xfrm>
            <a:off x="5052906" y="3075057"/>
            <a:ext cx="4969499" cy="707886"/>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54A88"/>
                </a:solidFill>
                <a:effectLst/>
                <a:uLnTx/>
                <a:uFillTx/>
                <a:latin typeface="Arial"/>
                <a:ea typeface="+mn-ea"/>
                <a:cs typeface="+mn-cs"/>
              </a:rPr>
              <a:t>Use </a:t>
            </a:r>
            <a:r>
              <a:rPr kumimoji="0" lang="en-NZ" sz="2000" b="1" i="0" u="none" strike="noStrike" kern="1200" cap="none" spc="0" normalizeH="0" baseline="0" noProof="0" dirty="0">
                <a:ln>
                  <a:noFill/>
                </a:ln>
                <a:solidFill>
                  <a:srgbClr val="054A88"/>
                </a:solidFill>
                <a:effectLst/>
                <a:uLnTx/>
                <a:uFillTx/>
                <a:latin typeface="Arial"/>
                <a:ea typeface="+mn-ea"/>
                <a:cs typeface="+mn-cs"/>
              </a:rPr>
              <a:t>indenting,</a:t>
            </a:r>
            <a:r>
              <a:rPr kumimoji="0" lang="en-NZ" sz="2000" b="0" i="0" u="none" strike="noStrike" kern="1200" cap="none" spc="0" normalizeH="0" baseline="0" noProof="0" dirty="0">
                <a:ln>
                  <a:noFill/>
                </a:ln>
                <a:solidFill>
                  <a:srgbClr val="054A88"/>
                </a:solidFill>
                <a:effectLst/>
                <a:uLnTx/>
                <a:uFillTx/>
                <a:latin typeface="Arial"/>
                <a:ea typeface="+mn-ea"/>
                <a:cs typeface="+mn-cs"/>
              </a:rPr>
              <a:t>  </a:t>
            </a:r>
            <a:r>
              <a:rPr kumimoji="0" lang="en-NZ" sz="2000" b="1" i="0" u="none" strike="noStrike" kern="1200" cap="none" spc="0" normalizeH="0" baseline="0" noProof="0" dirty="0">
                <a:ln>
                  <a:noFill/>
                </a:ln>
                <a:solidFill>
                  <a:srgbClr val="054A88"/>
                </a:solidFill>
                <a:effectLst/>
                <a:uLnTx/>
                <a:uFillTx/>
                <a:latin typeface="Arial"/>
                <a:ea typeface="+mn-ea"/>
                <a:cs typeface="+mn-cs"/>
              </a:rPr>
              <a:t>numbering</a:t>
            </a:r>
            <a:r>
              <a:rPr kumimoji="0" lang="en-NZ" sz="2000" b="0" i="0" u="none" strike="noStrike" kern="1200" cap="none" spc="0" normalizeH="0" baseline="0" noProof="0" dirty="0">
                <a:ln>
                  <a:noFill/>
                </a:ln>
                <a:solidFill>
                  <a:srgbClr val="054A88"/>
                </a:solidFill>
                <a:effectLst/>
                <a:uLnTx/>
                <a:uFillTx/>
                <a:latin typeface="Arial"/>
                <a:ea typeface="+mn-ea"/>
                <a:cs typeface="+mn-cs"/>
              </a:rPr>
              <a:t> or </a:t>
            </a:r>
            <a:r>
              <a:rPr kumimoji="0" lang="en-NZ" sz="2000" b="1" i="0" u="none" strike="noStrike" kern="1200" cap="none" spc="0" normalizeH="0" baseline="0" noProof="0" dirty="0">
                <a:ln>
                  <a:noFill/>
                </a:ln>
                <a:solidFill>
                  <a:srgbClr val="054A88"/>
                </a:solidFill>
                <a:effectLst/>
                <a:uLnTx/>
                <a:uFillTx/>
                <a:latin typeface="Arial"/>
                <a:ea typeface="+mn-ea"/>
                <a:cs typeface="+mn-cs"/>
              </a:rPr>
              <a:t>bulleting</a:t>
            </a:r>
            <a:r>
              <a:rPr kumimoji="0" lang="en-NZ" sz="2000" b="0" i="0" u="none" strike="noStrike" kern="1200" cap="none" spc="0" normalizeH="0" baseline="0" noProof="0" dirty="0">
                <a:ln>
                  <a:noFill/>
                </a:ln>
                <a:solidFill>
                  <a:srgbClr val="054A88"/>
                </a:solidFill>
                <a:effectLst/>
                <a:uLnTx/>
                <a:uFillTx/>
                <a:latin typeface="Arial"/>
                <a:ea typeface="+mn-ea"/>
                <a:cs typeface="+mn-cs"/>
              </a:rPr>
              <a:t> to identify levels of topic</a:t>
            </a:r>
            <a:endParaRPr kumimoji="0" lang="en-US" sz="2000" b="0" i="0" u="none" strike="noStrike" kern="1200" cap="none" spc="0" normalizeH="0" baseline="0" noProof="0" dirty="0">
              <a:ln>
                <a:noFill/>
              </a:ln>
              <a:solidFill>
                <a:srgbClr val="054A8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701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6E1189-FEDE-4BA0-1D3D-38407622B78C}"/>
              </a:ext>
            </a:extLst>
          </p:cNvPr>
          <p:cNvSpPr>
            <a:spLocks noGrp="1"/>
          </p:cNvSpPr>
          <p:nvPr>
            <p:ph type="body" sz="quarter" idx="10"/>
          </p:nvPr>
        </p:nvSpPr>
        <p:spPr/>
        <p:txBody>
          <a:bodyPr/>
          <a:lstStyle/>
          <a:p>
            <a:r>
              <a:rPr lang="en-NZ" b="1" dirty="0"/>
              <a:t>Charts</a:t>
            </a:r>
          </a:p>
        </p:txBody>
      </p:sp>
      <p:sp>
        <p:nvSpPr>
          <p:cNvPr id="5" name="Text Box 26">
            <a:extLst>
              <a:ext uri="{FF2B5EF4-FFF2-40B4-BE49-F238E27FC236}">
                <a16:creationId xmlns:a16="http://schemas.microsoft.com/office/drawing/2014/main" id="{8BF693C4-CC5F-C889-FB4F-9F038ECA6EC0}"/>
              </a:ext>
            </a:extLst>
          </p:cNvPr>
          <p:cNvSpPr txBox="1">
            <a:spLocks noChangeArrowheads="1"/>
          </p:cNvSpPr>
          <p:nvPr/>
        </p:nvSpPr>
        <p:spPr bwMode="auto">
          <a:xfrm>
            <a:off x="576613" y="1773169"/>
            <a:ext cx="8642350" cy="46166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NZ" sz="2400" b="0" i="0" u="none" strike="noStrike" kern="1200" cap="none" spc="0" normalizeH="0" baseline="0" noProof="0" dirty="0">
                <a:ln>
                  <a:noFill/>
                </a:ln>
                <a:solidFill>
                  <a:srgbClr val="FFC000"/>
                </a:solidFill>
                <a:effectLst/>
                <a:uLnTx/>
                <a:uFillTx/>
                <a:latin typeface="Arial"/>
                <a:ea typeface="+mn-ea"/>
                <a:cs typeface="+mn-cs"/>
              </a:rPr>
              <a:t>Especially good for planning </a:t>
            </a:r>
            <a:r>
              <a:rPr kumimoji="0" lang="en-NZ" sz="2400" b="1" i="0" u="none" strike="noStrike" kern="1200" cap="none" spc="0" normalizeH="0" baseline="0" noProof="0" dirty="0">
                <a:ln>
                  <a:noFill/>
                </a:ln>
                <a:solidFill>
                  <a:srgbClr val="FFC000"/>
                </a:solidFill>
                <a:effectLst/>
                <a:uLnTx/>
                <a:uFillTx/>
                <a:latin typeface="Arial"/>
                <a:ea typeface="+mn-ea"/>
                <a:cs typeface="+mn-cs"/>
              </a:rPr>
              <a:t>compare </a:t>
            </a:r>
            <a:r>
              <a:rPr kumimoji="0" lang="en-NZ" sz="2400" b="0" i="0" u="none" strike="noStrike" kern="1200" cap="none" spc="0" normalizeH="0" baseline="0" noProof="0" dirty="0">
                <a:ln>
                  <a:noFill/>
                </a:ln>
                <a:solidFill>
                  <a:srgbClr val="FFC000"/>
                </a:solidFill>
                <a:effectLst/>
                <a:uLnTx/>
                <a:uFillTx/>
                <a:latin typeface="Arial"/>
                <a:ea typeface="+mn-ea"/>
                <a:cs typeface="+mn-cs"/>
              </a:rPr>
              <a:t>and </a:t>
            </a:r>
            <a:r>
              <a:rPr kumimoji="0" lang="en-NZ" sz="2400" b="1" i="0" u="none" strike="noStrike" kern="1200" cap="none" spc="0" normalizeH="0" baseline="0" noProof="0" dirty="0">
                <a:ln>
                  <a:noFill/>
                </a:ln>
                <a:solidFill>
                  <a:srgbClr val="FFC000"/>
                </a:solidFill>
                <a:effectLst/>
                <a:uLnTx/>
                <a:uFillTx/>
                <a:latin typeface="Arial"/>
                <a:ea typeface="+mn-ea"/>
                <a:cs typeface="+mn-cs"/>
              </a:rPr>
              <a:t>contrast</a:t>
            </a:r>
            <a:r>
              <a:rPr kumimoji="0" lang="en-NZ" sz="2400" b="0" i="0" u="none" strike="noStrike" kern="1200" cap="none" spc="0" normalizeH="0" baseline="0" noProof="0" dirty="0">
                <a:ln>
                  <a:noFill/>
                </a:ln>
                <a:solidFill>
                  <a:srgbClr val="FFC000"/>
                </a:solidFill>
                <a:effectLst/>
                <a:uLnTx/>
                <a:uFillTx/>
                <a:latin typeface="Arial"/>
                <a:ea typeface="+mn-ea"/>
                <a:cs typeface="+mn-cs"/>
              </a:rPr>
              <a:t> questions</a:t>
            </a:r>
          </a:p>
        </p:txBody>
      </p:sp>
      <p:graphicFrame>
        <p:nvGraphicFramePr>
          <p:cNvPr id="6" name="Group 30">
            <a:extLst>
              <a:ext uri="{FF2B5EF4-FFF2-40B4-BE49-F238E27FC236}">
                <a16:creationId xmlns:a16="http://schemas.microsoft.com/office/drawing/2014/main" id="{2C9192AC-3C88-A0B0-1671-7180D1D590CF}"/>
              </a:ext>
            </a:extLst>
          </p:cNvPr>
          <p:cNvGraphicFramePr>
            <a:graphicFrameLocks/>
          </p:cNvGraphicFramePr>
          <p:nvPr>
            <p:extLst>
              <p:ext uri="{D42A27DB-BD31-4B8C-83A1-F6EECF244321}">
                <p14:modId xmlns:p14="http://schemas.microsoft.com/office/powerpoint/2010/main" val="194649836"/>
              </p:ext>
            </p:extLst>
          </p:nvPr>
        </p:nvGraphicFramePr>
        <p:xfrm>
          <a:off x="1869451" y="2417950"/>
          <a:ext cx="7924800" cy="3070791"/>
        </p:xfrm>
        <a:graphic>
          <a:graphicData uri="http://schemas.openxmlformats.org/drawingml/2006/table">
            <a:tbl>
              <a:tblPr firstRow="1"/>
              <a:tblGrid>
                <a:gridCol w="3060071">
                  <a:extLst>
                    <a:ext uri="{9D8B030D-6E8A-4147-A177-3AD203B41FA5}">
                      <a16:colId xmlns:a16="http://schemas.microsoft.com/office/drawing/2014/main" val="20000"/>
                    </a:ext>
                  </a:extLst>
                </a:gridCol>
                <a:gridCol w="2350129">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92183">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tx1"/>
                          </a:solidFill>
                          <a:effectLst/>
                          <a:latin typeface="Calibri" pitchFamily="34" charset="0"/>
                          <a:ea typeface="MS PGothic" pitchFamily="34" charset="-128"/>
                        </a:rPr>
                        <a:t>3 basic issues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tx1"/>
                          </a:solidFill>
                          <a:effectLst/>
                          <a:latin typeface="Calibri" pitchFamily="34" charset="0"/>
                          <a:ea typeface="MS PGothic" pitchFamily="34" charset="-128"/>
                        </a:rPr>
                        <a:t>Piaget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tx1"/>
                          </a:solidFill>
                          <a:effectLst/>
                          <a:latin typeface="Calibri" pitchFamily="34" charset="0"/>
                          <a:ea typeface="MS PGothic" pitchFamily="34" charset="-128"/>
                        </a:rPr>
                        <a:t>Vygotsky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683029">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Continuous or discontinuous development?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Discontinuous – stages of development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Continuous – gradually acquire skills</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502227">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One course of development or 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One – stages are universal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Many possible courses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532361">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Nature or nurture most important?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Both nature and nurture</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Both nature and nurture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872788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7815AA-9FB5-C3F2-0A6B-CBAE785B2264}"/>
              </a:ext>
            </a:extLst>
          </p:cNvPr>
          <p:cNvSpPr>
            <a:spLocks noGrp="1"/>
          </p:cNvSpPr>
          <p:nvPr>
            <p:ph type="body" sz="quarter" idx="10"/>
          </p:nvPr>
        </p:nvSpPr>
        <p:spPr>
          <a:xfrm>
            <a:off x="381000" y="238549"/>
            <a:ext cx="3851038" cy="403910"/>
          </a:xfrm>
        </p:spPr>
        <p:txBody>
          <a:bodyPr/>
          <a:lstStyle/>
          <a:p>
            <a:r>
              <a:rPr lang="en-NZ" b="1" dirty="0"/>
              <a:t>Annotated bibliography</a:t>
            </a:r>
          </a:p>
        </p:txBody>
      </p:sp>
      <p:sp>
        <p:nvSpPr>
          <p:cNvPr id="5" name="TextBox 4">
            <a:extLst>
              <a:ext uri="{FF2B5EF4-FFF2-40B4-BE49-F238E27FC236}">
                <a16:creationId xmlns:a16="http://schemas.microsoft.com/office/drawing/2014/main" id="{50686D02-808E-977C-1C44-37AA2155D226}"/>
              </a:ext>
            </a:extLst>
          </p:cNvPr>
          <p:cNvSpPr txBox="1"/>
          <p:nvPr/>
        </p:nvSpPr>
        <p:spPr>
          <a:xfrm>
            <a:off x="2441594" y="1254495"/>
            <a:ext cx="73088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srgbClr val="E5903C"/>
                </a:solidFill>
                <a:effectLst/>
                <a:uLnTx/>
                <a:uFillTx/>
                <a:latin typeface="Calibri" panose="020F0502020204030204" pitchFamily="34" charset="0"/>
                <a:ea typeface="+mn-ea"/>
                <a:cs typeface="Calibri" panose="020F0502020204030204" pitchFamily="34" charset="0"/>
              </a:rPr>
              <a:t>For cross-referenced notes on individual readings</a:t>
            </a:r>
            <a:endParaRPr kumimoji="0" lang="en-US" sz="2800" b="0" i="0" u="none" strike="noStrike" kern="1200" cap="none" spc="0" normalizeH="0" baseline="0" noProof="0" dirty="0">
              <a:ln>
                <a:noFill/>
              </a:ln>
              <a:solidFill>
                <a:srgbClr val="E5903C"/>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ECED7EE7-24D5-56BB-061E-DD43CC705C7D}"/>
              </a:ext>
            </a:extLst>
          </p:cNvPr>
          <p:cNvSpPr/>
          <p:nvPr/>
        </p:nvSpPr>
        <p:spPr>
          <a:xfrm>
            <a:off x="1828800" y="1777715"/>
            <a:ext cx="8534400" cy="4043351"/>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054A88"/>
                </a:solidFill>
                <a:effectLst/>
                <a:uLnTx/>
                <a:uFillTx/>
                <a:latin typeface="Calibri" pitchFamily="34" charset="0"/>
                <a:ea typeface="+mn-ea"/>
                <a:cs typeface="Calibri" pitchFamily="34" charset="0"/>
              </a:rPr>
              <a:t>Thaman</a:t>
            </a:r>
            <a:r>
              <a:rPr kumimoji="0" lang="en-US" sz="2100" b="1"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 K. H. (1994). Ecotourism-friendly or the new sell? One woman’s</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   view of ecotourism in Pacific Island countries. In A. </a:t>
            </a:r>
            <a:r>
              <a:rPr kumimoji="0" lang="en-US" sz="2100" b="1" i="0" u="none" strike="noStrike" kern="1200" cap="none" spc="0" normalizeH="0" baseline="0" noProof="0" dirty="0" err="1">
                <a:ln>
                  <a:noFill/>
                </a:ln>
                <a:solidFill>
                  <a:srgbClr val="054A88"/>
                </a:solidFill>
                <a:effectLst/>
                <a:uLnTx/>
                <a:uFillTx/>
                <a:latin typeface="Calibri" pitchFamily="34" charset="0"/>
                <a:ea typeface="+mn-ea"/>
                <a:cs typeface="Calibri" pitchFamily="34" charset="0"/>
              </a:rPr>
              <a:t>Emberson</a:t>
            </a:r>
            <a:r>
              <a:rPr kumimoji="0" lang="en-US" sz="2100" b="1"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-Bain</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   (Ed.), </a:t>
            </a:r>
            <a:r>
              <a:rPr kumimoji="0" lang="en-US" sz="2100" b="1" i="1" u="none" strike="noStrike" kern="1200" cap="none" spc="0" normalizeH="0" baseline="0" noProof="0" dirty="0">
                <a:ln>
                  <a:noFill/>
                </a:ln>
                <a:solidFill>
                  <a:srgbClr val="054A88"/>
                </a:solidFill>
                <a:effectLst/>
                <a:uLnTx/>
                <a:uFillTx/>
                <a:latin typeface="Calibri" pitchFamily="34" charset="0"/>
                <a:ea typeface="+mn-ea"/>
                <a:cs typeface="Calibri" pitchFamily="34" charset="0"/>
              </a:rPr>
              <a:t>Sustainable development or malignant growth? Perspectives of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100" b="1" i="1" u="none" strike="noStrike" kern="1200" cap="none" spc="0" normalizeH="0" baseline="0" noProof="0" dirty="0">
                <a:ln>
                  <a:noFill/>
                </a:ln>
                <a:solidFill>
                  <a:srgbClr val="054A88"/>
                </a:solidFill>
                <a:effectLst/>
                <a:uLnTx/>
                <a:uFillTx/>
                <a:latin typeface="Calibri" pitchFamily="34" charset="0"/>
                <a:ea typeface="+mn-ea"/>
                <a:cs typeface="Calibri" pitchFamily="34" charset="0"/>
              </a:rPr>
              <a:t>   Pacific Island women </a:t>
            </a:r>
            <a:r>
              <a:rPr kumimoji="0" lang="en-US" sz="2100" b="1"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(pp. 183-193). </a:t>
            </a:r>
            <a:r>
              <a:rPr kumimoji="0" lang="en-US" sz="2100" b="1" i="0" u="none" strike="noStrike" kern="1200" cap="none" spc="0" normalizeH="0" baseline="0" noProof="0" dirty="0" err="1">
                <a:ln>
                  <a:noFill/>
                </a:ln>
                <a:solidFill>
                  <a:srgbClr val="054A88"/>
                </a:solidFill>
                <a:effectLst/>
                <a:uLnTx/>
                <a:uFillTx/>
                <a:latin typeface="Calibri" pitchFamily="34" charset="0"/>
                <a:ea typeface="+mn-ea"/>
                <a:cs typeface="Calibri" pitchFamily="34" charset="0"/>
              </a:rPr>
              <a:t>Marama</a:t>
            </a:r>
            <a:r>
              <a:rPr kumimoji="0" lang="en-US" sz="2100" b="1"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 Publications.</a:t>
            </a:r>
            <a:endParaRPr kumimoji="0" lang="en-NZ" sz="2100" b="1" i="0" u="none" strike="noStrike" kern="1200" cap="none" spc="0" normalizeH="0" baseline="0" noProof="0" dirty="0">
              <a:ln>
                <a:noFill/>
              </a:ln>
              <a:solidFill>
                <a:srgbClr val="054A88"/>
              </a:solidFill>
              <a:effectLst/>
              <a:uLnTx/>
              <a:uFillTx/>
              <a:latin typeface="Calibri" pitchFamily="34" charset="0"/>
              <a:ea typeface="+mn-ea"/>
              <a:cs typeface="Calibri" pitchFamily="34" charset="0"/>
            </a:endParaRPr>
          </a:p>
          <a:p>
            <a:pPr marL="285750" marR="0" lvl="0" indent="-285750" algn="l" defTabSz="914400" rtl="0" eaLnBrk="1" fontAlgn="auto" latinLnBrk="0" hangingPunct="1">
              <a:lnSpc>
                <a:spcPct val="110000"/>
              </a:lnSpc>
              <a:spcBef>
                <a:spcPts val="1200"/>
              </a:spcBef>
              <a:spcAft>
                <a:spcPts val="0"/>
              </a:spcAft>
              <a:buClrTx/>
              <a:buSzTx/>
              <a:buFont typeface="Arial" pitchFamily="34" charset="0"/>
              <a:buChar char="•"/>
              <a:tabLst/>
              <a:defRPr/>
            </a:pPr>
            <a:r>
              <a:rPr kumimoji="0" lang="en-NZ" sz="2100" b="0"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Argues that ....</a:t>
            </a:r>
          </a:p>
          <a:p>
            <a:pPr marL="285750" marR="0" lvl="0" indent="-285750" algn="l" defTabSz="914400" rtl="0" eaLnBrk="1" fontAlgn="auto" latinLnBrk="0" hangingPunct="1">
              <a:lnSpc>
                <a:spcPct val="110000"/>
              </a:lnSpc>
              <a:spcBef>
                <a:spcPts val="1200"/>
              </a:spcBef>
              <a:spcAft>
                <a:spcPts val="0"/>
              </a:spcAft>
              <a:buClrTx/>
              <a:buSzTx/>
              <a:buFont typeface="Arial" pitchFamily="34" charset="0"/>
              <a:buChar char="•"/>
              <a:tabLst/>
              <a:defRPr/>
            </a:pPr>
            <a:r>
              <a:rPr kumimoji="0" lang="en-NZ" sz="2100" b="0"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Addresses ...</a:t>
            </a:r>
          </a:p>
          <a:p>
            <a:pPr marL="285750" marR="0" lvl="0" indent="-285750" algn="l" defTabSz="914400" rtl="0" eaLnBrk="1" fontAlgn="auto" latinLnBrk="0" hangingPunct="1">
              <a:lnSpc>
                <a:spcPct val="110000"/>
              </a:lnSpc>
              <a:spcBef>
                <a:spcPts val="1200"/>
              </a:spcBef>
              <a:spcAft>
                <a:spcPts val="0"/>
              </a:spcAft>
              <a:buClrTx/>
              <a:buSzTx/>
              <a:buFont typeface="Arial" pitchFamily="34" charset="0"/>
              <a:buChar char="•"/>
              <a:tabLst/>
              <a:defRPr/>
            </a:pPr>
            <a:r>
              <a:rPr kumimoji="0" lang="en-NZ" sz="2100" b="0"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Recognises ...</a:t>
            </a:r>
          </a:p>
          <a:p>
            <a:pPr marL="285750" marR="0" lvl="0" indent="-285750" algn="l" defTabSz="914400" rtl="0" eaLnBrk="1" fontAlgn="auto" latinLnBrk="0" hangingPunct="1">
              <a:lnSpc>
                <a:spcPct val="110000"/>
              </a:lnSpc>
              <a:spcBef>
                <a:spcPts val="1200"/>
              </a:spcBef>
              <a:spcAft>
                <a:spcPts val="0"/>
              </a:spcAft>
              <a:buClrTx/>
              <a:buSzTx/>
              <a:buFont typeface="Arial" pitchFamily="34" charset="0"/>
              <a:buChar char="•"/>
              <a:tabLst/>
              <a:defRPr/>
            </a:pPr>
            <a:r>
              <a:rPr kumimoji="0" lang="en-NZ" sz="2100" b="0"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Rejects ...</a:t>
            </a:r>
          </a:p>
          <a:p>
            <a:pPr marL="285750" marR="0" lvl="0" indent="-285750" algn="l" defTabSz="914400" rtl="0" eaLnBrk="1" fontAlgn="auto" latinLnBrk="0" hangingPunct="1">
              <a:lnSpc>
                <a:spcPct val="110000"/>
              </a:lnSpc>
              <a:spcBef>
                <a:spcPts val="1200"/>
              </a:spcBef>
              <a:spcAft>
                <a:spcPts val="0"/>
              </a:spcAft>
              <a:buClrTx/>
              <a:buSzTx/>
              <a:buFont typeface="Arial" pitchFamily="34" charset="0"/>
              <a:buChar char="•"/>
              <a:tabLst/>
              <a:defRPr/>
            </a:pPr>
            <a:r>
              <a:rPr kumimoji="0" lang="en-NZ" sz="2100" b="0" i="0" u="none" strike="noStrike" kern="1200" cap="none" spc="0" normalizeH="0" baseline="0" noProof="0" dirty="0">
                <a:ln>
                  <a:noFill/>
                </a:ln>
                <a:solidFill>
                  <a:srgbClr val="054A88"/>
                </a:solidFill>
                <a:effectLst/>
                <a:uLnTx/>
                <a:uFillTx/>
                <a:latin typeface="Calibri" pitchFamily="34" charset="0"/>
                <a:ea typeface="+mn-ea"/>
                <a:cs typeface="Calibri" pitchFamily="34" charset="0"/>
              </a:rPr>
              <a:t>Advocates ...</a:t>
            </a:r>
          </a:p>
        </p:txBody>
      </p:sp>
      <p:sp>
        <p:nvSpPr>
          <p:cNvPr id="7" name="Rectangle 6">
            <a:extLst>
              <a:ext uri="{FF2B5EF4-FFF2-40B4-BE49-F238E27FC236}">
                <a16:creationId xmlns:a16="http://schemas.microsoft.com/office/drawing/2014/main" id="{AF18A6FE-A641-2EEF-5132-4E124C18ACE4}"/>
              </a:ext>
            </a:extLst>
          </p:cNvPr>
          <p:cNvSpPr/>
          <p:nvPr/>
        </p:nvSpPr>
        <p:spPr>
          <a:xfrm>
            <a:off x="2927648" y="5823546"/>
            <a:ext cx="6336704" cy="523220"/>
          </a:xfrm>
          <a:prstGeom prst="rect">
            <a:avLst/>
          </a:prstGeom>
        </p:spPr>
        <p:txBody>
          <a:bodyPr wrap="square">
            <a:spAutoFit/>
          </a:bodyPr>
          <a:lstStyle/>
          <a:p>
            <a:pPr marL="57150" marR="0" lvl="0" indent="0" algn="ctr"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srgbClr val="E5903C"/>
                </a:solidFill>
                <a:effectLst/>
                <a:uLnTx/>
                <a:uFillTx/>
                <a:latin typeface="Arial"/>
                <a:ea typeface="+mn-ea"/>
                <a:cs typeface="+mn-cs"/>
                <a:hlinkClick r:id="rId3">
                  <a:extLst>
                    <a:ext uri="{A12FA001-AC4F-418D-AE19-62706E023703}">
                      <ahyp:hlinkClr xmlns:ahyp="http://schemas.microsoft.com/office/drawing/2018/hyperlinkcolor" val="tx"/>
                    </a:ext>
                  </a:extLst>
                </a:hlinkClick>
              </a:rPr>
              <a:t>A link to notetaking section in OWLL</a:t>
            </a:r>
            <a:endParaRPr kumimoji="0" lang="en-NZ" sz="2800" b="0" i="0" u="none" strike="noStrike" kern="1200" cap="none" spc="0" normalizeH="0" baseline="0" noProof="0" dirty="0">
              <a:ln>
                <a:noFill/>
              </a:ln>
              <a:solidFill>
                <a:srgbClr val="E5903C"/>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836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54C143-5E47-78B6-7B98-43E172CC7033}"/>
              </a:ext>
            </a:extLst>
          </p:cNvPr>
          <p:cNvSpPr>
            <a:spLocks noGrp="1"/>
          </p:cNvSpPr>
          <p:nvPr>
            <p:ph type="body" sz="quarter" idx="10"/>
          </p:nvPr>
        </p:nvSpPr>
        <p:spPr/>
        <p:txBody>
          <a:bodyPr/>
          <a:lstStyle/>
          <a:p>
            <a:r>
              <a:rPr lang="en-NZ" b="1" dirty="0"/>
              <a:t>Top tips for note-taking</a:t>
            </a:r>
          </a:p>
        </p:txBody>
      </p:sp>
      <p:sp>
        <p:nvSpPr>
          <p:cNvPr id="4" name="Content Placeholder 3">
            <a:extLst>
              <a:ext uri="{FF2B5EF4-FFF2-40B4-BE49-F238E27FC236}">
                <a16:creationId xmlns:a16="http://schemas.microsoft.com/office/drawing/2014/main" id="{9EAF6B18-1970-9D26-7215-477D783A4C65}"/>
              </a:ext>
            </a:extLst>
          </p:cNvPr>
          <p:cNvSpPr>
            <a:spLocks noGrp="1"/>
          </p:cNvSpPr>
          <p:nvPr>
            <p:ph sz="quarter" idx="12"/>
          </p:nvPr>
        </p:nvSpPr>
        <p:spPr>
          <a:xfrm>
            <a:off x="770123" y="2276503"/>
            <a:ext cx="10583862" cy="3471720"/>
          </a:xfrm>
          <a:prstGeom prst="rect">
            <a:avLst/>
          </a:prstGeom>
        </p:spPr>
        <p:txBody>
          <a:bodyPr wrap="square">
            <a:spAutoFit/>
          </a:bodyPr>
          <a:lstStyle/>
          <a:p>
            <a:pPr marL="285750" indent="-285750">
              <a:buFont typeface="Arial" panose="020B0604020202020204" pitchFamily="34" charset="0"/>
              <a:buChar char="•"/>
            </a:pPr>
            <a:r>
              <a:rPr lang="en-NZ" sz="2400" dirty="0"/>
              <a:t> When copying direct quotes make   </a:t>
            </a:r>
          </a:p>
          <a:p>
            <a:pPr marL="0" indent="0">
              <a:buNone/>
            </a:pPr>
            <a:r>
              <a:rPr lang="en-NZ" sz="2400" dirty="0"/>
              <a:t>     them stand out</a:t>
            </a:r>
          </a:p>
          <a:p>
            <a:pPr marL="0" indent="0">
              <a:buNone/>
            </a:pPr>
            <a:r>
              <a:rPr lang="en-NZ" sz="2400" dirty="0"/>
              <a:t>     -  use a different colour </a:t>
            </a:r>
          </a:p>
          <a:p>
            <a:pPr marL="0" indent="0">
              <a:buNone/>
            </a:pPr>
            <a:r>
              <a:rPr lang="en-NZ" sz="2400" dirty="0"/>
              <a:t>     -  use obvious quotation marks </a:t>
            </a:r>
          </a:p>
          <a:p>
            <a:pPr marL="457200" indent="-457200">
              <a:spcBef>
                <a:spcPts val="1200"/>
              </a:spcBef>
              <a:buFont typeface="Arial" panose="020B0604020202020204" pitchFamily="34" charset="0"/>
              <a:buChar char="•"/>
            </a:pPr>
            <a:r>
              <a:rPr lang="en-NZ" sz="2400" dirty="0"/>
              <a:t>Avoid highlighter syndrome </a:t>
            </a:r>
          </a:p>
          <a:p>
            <a:pPr marL="0" indent="0">
              <a:spcBef>
                <a:spcPts val="0"/>
              </a:spcBef>
              <a:buNone/>
            </a:pPr>
            <a:r>
              <a:rPr lang="en-NZ" sz="2400" dirty="0"/>
              <a:t>     -  passive reading</a:t>
            </a:r>
          </a:p>
          <a:p>
            <a:pPr marL="457200" indent="-457200">
              <a:spcBef>
                <a:spcPts val="1200"/>
              </a:spcBef>
              <a:buFont typeface="Arial" panose="020B0604020202020204" pitchFamily="34" charset="0"/>
              <a:buChar char="•"/>
            </a:pPr>
            <a:r>
              <a:rPr lang="en-NZ" sz="2400" dirty="0"/>
              <a:t>Work with others in reading, understanding and taking notes</a:t>
            </a:r>
          </a:p>
          <a:p>
            <a:pPr marL="0" indent="0">
              <a:spcBef>
                <a:spcPts val="0"/>
              </a:spcBef>
              <a:buNone/>
            </a:pPr>
            <a:r>
              <a:rPr lang="en-NZ" sz="2600" dirty="0">
                <a:solidFill>
                  <a:srgbClr val="002060"/>
                </a:solidFill>
                <a:latin typeface="+mn-lt"/>
              </a:rPr>
              <a:t>   </a:t>
            </a:r>
            <a:endParaRPr lang="en-US" sz="2600" dirty="0">
              <a:solidFill>
                <a:srgbClr val="002060"/>
              </a:solidFill>
              <a:latin typeface="+mn-lt"/>
            </a:endParaRPr>
          </a:p>
        </p:txBody>
      </p:sp>
    </p:spTree>
    <p:custDataLst>
      <p:tags r:id="rId1"/>
    </p:custDataLst>
    <p:extLst>
      <p:ext uri="{BB962C8B-B14F-4D97-AF65-F5344CB8AC3E}">
        <p14:creationId xmlns:p14="http://schemas.microsoft.com/office/powerpoint/2010/main" val="20275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00707-5E37-114C-35B3-653590210DD3}"/>
              </a:ext>
            </a:extLst>
          </p:cNvPr>
          <p:cNvSpPr>
            <a:spLocks noGrp="1"/>
          </p:cNvSpPr>
          <p:nvPr>
            <p:ph type="body" sz="quarter" idx="10"/>
          </p:nvPr>
        </p:nvSpPr>
        <p:spPr/>
        <p:txBody>
          <a:bodyPr/>
          <a:lstStyle/>
          <a:p>
            <a:r>
              <a:rPr lang="en-NZ" b="1" dirty="0"/>
              <a:t>Before lectures</a:t>
            </a:r>
          </a:p>
        </p:txBody>
      </p:sp>
      <p:sp>
        <p:nvSpPr>
          <p:cNvPr id="4" name="Content Placeholder 3">
            <a:extLst>
              <a:ext uri="{FF2B5EF4-FFF2-40B4-BE49-F238E27FC236}">
                <a16:creationId xmlns:a16="http://schemas.microsoft.com/office/drawing/2014/main" id="{B4DFC54E-0C12-86C4-6054-FDC92F38CFAC}"/>
              </a:ext>
            </a:extLst>
          </p:cNvPr>
          <p:cNvSpPr txBox="1">
            <a:spLocks noGrp="1"/>
          </p:cNvSpPr>
          <p:nvPr>
            <p:ph sz="quarter" idx="12"/>
          </p:nvPr>
        </p:nvSpPr>
        <p:spPr>
          <a:xfrm>
            <a:off x="607390" y="2150741"/>
            <a:ext cx="11113902" cy="3310650"/>
          </a:xfrm>
          <a:prstGeom prst="rect">
            <a:avLst/>
          </a:prstGeom>
          <a:noFill/>
        </p:spPr>
        <p:txBody>
          <a:bodyPr wrap="square" rtlCol="0">
            <a:spAutoFit/>
          </a:bodyPr>
          <a:lstStyle/>
          <a:p>
            <a:pPr marL="285750" indent="-285750">
              <a:buFont typeface="Arial" panose="020B0604020202020204" pitchFamily="34" charset="0"/>
              <a:buChar char="•"/>
            </a:pPr>
            <a:r>
              <a:rPr lang="en-NZ" sz="1800" dirty="0">
                <a:latin typeface="Calibri" panose="020F0502020204030204" pitchFamily="34" charset="0"/>
                <a:cs typeface="Calibri" panose="020F0502020204030204" pitchFamily="34" charset="0"/>
              </a:rPr>
              <a:t>Read set readings</a:t>
            </a:r>
          </a:p>
          <a:p>
            <a:pPr marL="285750" indent="-285750">
              <a:buFont typeface="Arial" panose="020B0604020202020204" pitchFamily="34" charset="0"/>
              <a:buChar char="•"/>
            </a:pPr>
            <a:r>
              <a:rPr lang="en-NZ" sz="1800" dirty="0">
                <a:latin typeface="Calibri" panose="020F0502020204030204" pitchFamily="34" charset="0"/>
                <a:cs typeface="Calibri" panose="020F0502020204030204" pitchFamily="34" charset="0"/>
              </a:rPr>
              <a:t>Preview appropriate sections of textbook/study guide</a:t>
            </a:r>
          </a:p>
          <a:p>
            <a:pPr marL="0" indent="0">
              <a:buNone/>
            </a:pPr>
            <a:r>
              <a:rPr lang="en-NZ" sz="1800" dirty="0">
                <a:latin typeface="Calibri" panose="020F0502020204030204" pitchFamily="34" charset="0"/>
                <a:cs typeface="Calibri" panose="020F0502020204030204" pitchFamily="34" charset="0"/>
              </a:rPr>
              <a:t>     -  Headings</a:t>
            </a:r>
          </a:p>
          <a:p>
            <a:pPr marL="0" indent="0">
              <a:buNone/>
            </a:pPr>
            <a:r>
              <a:rPr lang="en-NZ" sz="1800" dirty="0">
                <a:latin typeface="Calibri" panose="020F0502020204030204" pitchFamily="34" charset="0"/>
                <a:cs typeface="Calibri" panose="020F0502020204030204" pitchFamily="34" charset="0"/>
              </a:rPr>
              <a:t>     -  Introduction</a:t>
            </a:r>
          </a:p>
          <a:p>
            <a:pPr marL="0" indent="0">
              <a:buNone/>
            </a:pPr>
            <a:r>
              <a:rPr lang="en-NZ" sz="1800" dirty="0">
                <a:latin typeface="Calibri" panose="020F0502020204030204" pitchFamily="34" charset="0"/>
                <a:cs typeface="Calibri" panose="020F0502020204030204" pitchFamily="34" charset="0"/>
              </a:rPr>
              <a:t>     -  Key concepts (may appear as margin notes)</a:t>
            </a:r>
          </a:p>
          <a:p>
            <a:pPr marL="0" indent="0">
              <a:buNone/>
            </a:pPr>
            <a:r>
              <a:rPr lang="en-NZ" sz="1800" dirty="0">
                <a:latin typeface="Calibri" panose="020F0502020204030204" pitchFamily="34" charset="0"/>
                <a:cs typeface="Calibri" panose="020F0502020204030204" pitchFamily="34" charset="0"/>
              </a:rPr>
              <a:t>     -  Diagrams</a:t>
            </a:r>
          </a:p>
          <a:p>
            <a:pPr marL="0" indent="0">
              <a:buNone/>
            </a:pPr>
            <a:r>
              <a:rPr lang="en-NZ" sz="1800" dirty="0">
                <a:latin typeface="Calibri" panose="020F0502020204030204" pitchFamily="34" charset="0"/>
                <a:cs typeface="Calibri" panose="020F0502020204030204" pitchFamily="34" charset="0"/>
              </a:rPr>
              <a:t>     -  Chapter summaries</a:t>
            </a:r>
          </a:p>
          <a:p>
            <a:pPr marL="457200" indent="-457200">
              <a:spcBef>
                <a:spcPts val="600"/>
              </a:spcBef>
              <a:buFont typeface="Arial" panose="020B0604020202020204" pitchFamily="34" charset="0"/>
              <a:buChar char="•"/>
            </a:pPr>
            <a:r>
              <a:rPr lang="en-NZ" sz="1800" dirty="0">
                <a:latin typeface="Calibri" panose="020F0502020204030204" pitchFamily="34" charset="0"/>
                <a:cs typeface="Calibri" panose="020F0502020204030204" pitchFamily="34" charset="0"/>
              </a:rPr>
              <a:t>Note down key topics/ideas found</a:t>
            </a:r>
          </a:p>
          <a:p>
            <a:pPr marL="457200" indent="-457200">
              <a:buFont typeface="Arial" panose="020B0604020202020204" pitchFamily="34" charset="0"/>
              <a:buChar char="•"/>
            </a:pPr>
            <a:r>
              <a:rPr lang="en-NZ" sz="1800" dirty="0">
                <a:latin typeface="Calibri" panose="020F0502020204030204" pitchFamily="34" charset="0"/>
                <a:cs typeface="Calibri" panose="020F0502020204030204" pitchFamily="34" charset="0"/>
              </a:rPr>
              <a:t>Mentally re-run previous lecture</a:t>
            </a:r>
          </a:p>
        </p:txBody>
      </p:sp>
    </p:spTree>
    <p:custDataLst>
      <p:tags r:id="rId1"/>
    </p:custDataLst>
    <p:extLst>
      <p:ext uri="{BB962C8B-B14F-4D97-AF65-F5344CB8AC3E}">
        <p14:creationId xmlns:p14="http://schemas.microsoft.com/office/powerpoint/2010/main" val="17932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93B63-68E5-65F8-F574-DE0DEFE033A4}"/>
              </a:ext>
            </a:extLst>
          </p:cNvPr>
          <p:cNvSpPr>
            <a:spLocks noGrp="1"/>
          </p:cNvSpPr>
          <p:nvPr>
            <p:ph type="body" sz="quarter" idx="10"/>
          </p:nvPr>
        </p:nvSpPr>
        <p:spPr/>
        <p:txBody>
          <a:bodyPr/>
          <a:lstStyle/>
          <a:p>
            <a:r>
              <a:rPr lang="en-NZ" b="1" dirty="0"/>
              <a:t>Summary</a:t>
            </a:r>
          </a:p>
        </p:txBody>
      </p:sp>
      <p:sp>
        <p:nvSpPr>
          <p:cNvPr id="4" name="Content Placeholder 2">
            <a:extLst>
              <a:ext uri="{FF2B5EF4-FFF2-40B4-BE49-F238E27FC236}">
                <a16:creationId xmlns:a16="http://schemas.microsoft.com/office/drawing/2014/main" id="{CD5BCFDC-978B-55E6-D054-2D8434D31926}"/>
              </a:ext>
            </a:extLst>
          </p:cNvPr>
          <p:cNvSpPr>
            <a:spLocks noGrp="1"/>
          </p:cNvSpPr>
          <p:nvPr>
            <p:ph sz="quarter" idx="12"/>
          </p:nvPr>
        </p:nvSpPr>
        <p:spPr>
          <a:xfrm>
            <a:off x="769938" y="2408238"/>
            <a:ext cx="10583862" cy="3822700"/>
          </a:xfrm>
          <a:prstGeom prst="rect">
            <a:avLst/>
          </a:prstGeom>
        </p:spPr>
        <p:txBody>
          <a:bodyPr>
            <a:normAutofit/>
          </a:bodyPr>
          <a:lstStyle/>
          <a:p>
            <a:pPr>
              <a:spcBef>
                <a:spcPts val="1800"/>
              </a:spcBef>
              <a:buFont typeface="Arial" panose="020B0604020202020204" pitchFamily="34" charset="0"/>
              <a:buChar char="•"/>
            </a:pPr>
            <a:r>
              <a:rPr lang="en-NZ" sz="2800" dirty="0"/>
              <a:t>Read actively (not passively)</a:t>
            </a:r>
          </a:p>
          <a:p>
            <a:pPr>
              <a:spcBef>
                <a:spcPts val="1800"/>
              </a:spcBef>
              <a:buFont typeface="Arial" panose="020B0604020202020204" pitchFamily="34" charset="0"/>
              <a:buChar char="•"/>
            </a:pPr>
            <a:r>
              <a:rPr lang="en-NZ" sz="2800" dirty="0"/>
              <a:t>Have a clear purpose when you read </a:t>
            </a:r>
          </a:p>
          <a:p>
            <a:pPr>
              <a:spcBef>
                <a:spcPts val="1800"/>
              </a:spcBef>
              <a:buFont typeface="Arial" panose="020B0604020202020204" pitchFamily="34" charset="0"/>
              <a:buChar char="•"/>
            </a:pPr>
            <a:r>
              <a:rPr lang="en-NZ" sz="2800" dirty="0"/>
              <a:t>Adjust your reading technique according to your purpose</a:t>
            </a:r>
          </a:p>
          <a:p>
            <a:pPr>
              <a:spcBef>
                <a:spcPts val="1200"/>
              </a:spcBef>
              <a:buFont typeface="Arial" panose="020B0604020202020204" pitchFamily="34" charset="0"/>
              <a:buChar char="•"/>
            </a:pPr>
            <a:r>
              <a:rPr lang="en-NZ" sz="2800" dirty="0"/>
              <a:t>Take notes</a:t>
            </a:r>
          </a:p>
        </p:txBody>
      </p:sp>
    </p:spTree>
    <p:custDataLst>
      <p:tags r:id="rId1"/>
    </p:custDataLst>
    <p:extLst>
      <p:ext uri="{BB962C8B-B14F-4D97-AF65-F5344CB8AC3E}">
        <p14:creationId xmlns:p14="http://schemas.microsoft.com/office/powerpoint/2010/main" val="26691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DA57C0-6468-CE81-5F88-3A590658E22B}"/>
              </a:ext>
            </a:extLst>
          </p:cNvPr>
          <p:cNvSpPr>
            <a:spLocks noGrp="1"/>
          </p:cNvSpPr>
          <p:nvPr>
            <p:ph type="body" sz="quarter" idx="10"/>
          </p:nvPr>
        </p:nvSpPr>
        <p:spPr>
          <a:xfrm>
            <a:off x="823119" y="694499"/>
            <a:ext cx="10545762" cy="403225"/>
          </a:xfrm>
        </p:spPr>
        <p:txBody>
          <a:bodyPr>
            <a:noAutofit/>
          </a:bodyPr>
          <a:lstStyle/>
          <a:p>
            <a:pPr algn="ctr"/>
            <a:r>
              <a:rPr lang="en-NZ" sz="2400" dirty="0">
                <a:solidFill>
                  <a:schemeClr val="accent4"/>
                </a:solidFill>
              </a:rPr>
              <a:t>Need help? </a:t>
            </a:r>
            <a:br>
              <a:rPr lang="en-NZ" sz="2400" dirty="0">
                <a:solidFill>
                  <a:srgbClr val="FFC000"/>
                </a:solidFill>
              </a:rPr>
            </a:br>
            <a:r>
              <a:rPr lang="en-NZ" sz="2400" dirty="0"/>
              <a:t> We have a range of free services to help you with your assignment writing and study skills</a:t>
            </a:r>
          </a:p>
        </p:txBody>
      </p:sp>
      <p:sp>
        <p:nvSpPr>
          <p:cNvPr id="9" name="Content Placeholder 2">
            <a:extLst>
              <a:ext uri="{FF2B5EF4-FFF2-40B4-BE49-F238E27FC236}">
                <a16:creationId xmlns:a16="http://schemas.microsoft.com/office/drawing/2014/main" id="{7F1EEFE0-1AF2-FB30-DFD2-4991230B319C}"/>
              </a:ext>
            </a:extLst>
          </p:cNvPr>
          <p:cNvSpPr txBox="1">
            <a:spLocks/>
          </p:cNvSpPr>
          <p:nvPr/>
        </p:nvSpPr>
        <p:spPr>
          <a:xfrm>
            <a:off x="613287" y="1854515"/>
            <a:ext cx="10965426"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b="1">
              <a:solidFill>
                <a:schemeClr val="bg1"/>
              </a:solidFill>
              <a:hlinkClick r:id="rId3">
                <a:extLst>
                  <a:ext uri="{A12FA001-AC4F-418D-AE19-62706E023703}">
                    <ahyp:hlinkClr xmlns:ahyp="http://schemas.microsoft.com/office/drawing/2018/hyperlinkcolor" val="tx"/>
                  </a:ext>
                </a:extLst>
              </a:hlinkClick>
            </a:endParaRPr>
          </a:p>
          <a:p>
            <a:r>
              <a:rPr lang="en-US" sz="1200" b="1">
                <a:solidFill>
                  <a:schemeClr val="bg1"/>
                </a:solidFill>
                <a:hlinkClick r:id="rId3">
                  <a:extLst>
                    <a:ext uri="{A12FA001-AC4F-418D-AE19-62706E023703}">
                      <ahyp:hlinkClr xmlns:ahyp="http://schemas.microsoft.com/office/drawing/2018/hyperlinkcolor" val="tx"/>
                    </a:ext>
                  </a:extLst>
                </a:hlinkClick>
              </a:rPr>
              <a:t>Individual </a:t>
            </a:r>
            <a:r>
              <a:rPr lang="en-US" sz="1200" b="1" dirty="0">
                <a:solidFill>
                  <a:schemeClr val="bg1"/>
                </a:solidFill>
                <a:hlinkClick r:id="rId3">
                  <a:extLst>
                    <a:ext uri="{A12FA001-AC4F-418D-AE19-62706E023703}">
                      <ahyp:hlinkClr xmlns:ahyp="http://schemas.microsoft.com/office/drawing/2018/hyperlinkcolor" val="tx"/>
                    </a:ext>
                  </a:extLst>
                </a:hlinkClick>
              </a:rPr>
              <a:t>Support</a:t>
            </a:r>
            <a:r>
              <a:rPr lang="en-US" sz="1200" dirty="0">
                <a:solidFill>
                  <a:schemeClr val="bg1"/>
                </a:solidFill>
              </a:rPr>
              <a:t>: Want to discuss your assignment before you hand it in? Want to discuss study skills (e.g. how to manage time)? Book an appointment at </a:t>
            </a:r>
            <a:r>
              <a:rPr lang="en-NZ" sz="1200" u="sng" dirty="0">
                <a:solidFill>
                  <a:schemeClr val="bg1"/>
                </a:solidFill>
              </a:rPr>
              <a:t>https://massey-nz.libcal.com/ </a:t>
            </a:r>
          </a:p>
          <a:p>
            <a:r>
              <a:rPr lang="en-US" sz="1200" b="1" dirty="0">
                <a:solidFill>
                  <a:schemeClr val="bg1"/>
                </a:solidFill>
                <a:hlinkClick r:id="rId4">
                  <a:extLst>
                    <a:ext uri="{A12FA001-AC4F-418D-AE19-62706E023703}">
                      <ahyp:hlinkClr xmlns:ahyp="http://schemas.microsoft.com/office/drawing/2018/hyperlinkcolor" val="tx"/>
                    </a:ext>
                  </a:extLst>
                </a:hlinkClick>
              </a:rPr>
              <a:t>Pre-Reading Service</a:t>
            </a:r>
            <a:r>
              <a:rPr lang="en-US" sz="1200" b="1" dirty="0">
                <a:solidFill>
                  <a:schemeClr val="bg1"/>
                </a:solidFill>
              </a:rPr>
              <a:t>: </a:t>
            </a:r>
            <a:r>
              <a:rPr lang="en-US" sz="1200" dirty="0">
                <a:solidFill>
                  <a:schemeClr val="bg1"/>
                </a:solidFill>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solidFill>
                  <a:schemeClr val="bg1"/>
                </a:solidFill>
                <a:hlinkClick r:id="rId5">
                  <a:extLst>
                    <a:ext uri="{A12FA001-AC4F-418D-AE19-62706E023703}">
                      <ahyp:hlinkClr xmlns:ahyp="http://schemas.microsoft.com/office/drawing/2018/hyperlinkcolor" val="tx"/>
                    </a:ext>
                  </a:extLst>
                </a:hlinkClick>
              </a:rPr>
              <a:t>Workshops</a:t>
            </a:r>
            <a:r>
              <a:rPr lang="en-US" sz="1200" b="1" dirty="0">
                <a:solidFill>
                  <a:schemeClr val="bg1"/>
                </a:solidFill>
              </a:rPr>
              <a:t>: </a:t>
            </a:r>
            <a:r>
              <a:rPr lang="en-US" sz="1200" dirty="0">
                <a:solidFill>
                  <a:schemeClr val="bg1"/>
                </a:solidFill>
              </a:rPr>
              <a:t>Seminars and workshops are run on campus and online, which can help you with writing and study skills, such as essay writing, referencing, and writing research proposals. See here for </a:t>
            </a:r>
            <a:r>
              <a:rPr lang="en-US" sz="1200" dirty="0" err="1">
                <a:solidFill>
                  <a:schemeClr val="bg1"/>
                </a:solidFill>
              </a:rPr>
              <a:t>programmes</a:t>
            </a:r>
            <a:r>
              <a:rPr lang="en-US" sz="1200" dirty="0">
                <a:solidFill>
                  <a:schemeClr val="bg1"/>
                </a:solidFill>
              </a:rPr>
              <a:t> and registration details. See </a:t>
            </a:r>
            <a:r>
              <a:rPr lang="en-NZ" sz="1200" dirty="0">
                <a:solidFill>
                  <a:schemeClr val="bg1"/>
                </a:solidFill>
                <a:hlinkClick r:id="rId6">
                  <a:extLst>
                    <a:ext uri="{A12FA001-AC4F-418D-AE19-62706E023703}">
                      <ahyp:hlinkClr xmlns:ahyp="http://schemas.microsoft.com/office/drawing/2018/hyperlinkcolor" val="tx"/>
                    </a:ext>
                  </a:extLst>
                </a:hlinkClick>
              </a:rPr>
              <a:t>http://owll.massey.ac.nz/about-OWLL/workshops.php</a:t>
            </a:r>
            <a:endParaRPr lang="en-NZ" sz="1200" dirty="0">
              <a:solidFill>
                <a:schemeClr val="bg1"/>
              </a:solidFill>
            </a:endParaRPr>
          </a:p>
          <a:p>
            <a:r>
              <a:rPr lang="en-US" sz="1200" b="1" dirty="0">
                <a:solidFill>
                  <a:schemeClr val="bg1"/>
                </a:solidFill>
                <a:hlinkClick r:id="rId7">
                  <a:extLst>
                    <a:ext uri="{A12FA001-AC4F-418D-AE19-62706E023703}">
                      <ahyp:hlinkClr xmlns:ahyp="http://schemas.microsoft.com/office/drawing/2018/hyperlinkcolor" val="tx"/>
                    </a:ext>
                  </a:extLst>
                </a:hlinkClick>
              </a:rPr>
              <a:t>Academic Q+A</a:t>
            </a:r>
            <a:r>
              <a:rPr lang="en-US" sz="1200" b="1" dirty="0">
                <a:solidFill>
                  <a:schemeClr val="bg1"/>
                </a:solidFill>
              </a:rPr>
              <a:t> </a:t>
            </a:r>
            <a:r>
              <a:rPr lang="en-US" sz="1200" b="1" dirty="0">
                <a:solidFill>
                  <a:schemeClr val="bg1"/>
                </a:solidFill>
                <a:hlinkClick r:id="rId8">
                  <a:extLst>
                    <a:ext uri="{A12FA001-AC4F-418D-AE19-62706E023703}">
                      <ahyp:hlinkClr xmlns:ahyp="http://schemas.microsoft.com/office/drawing/2018/hyperlinkcolor" val="tx"/>
                    </a:ext>
                  </a:extLst>
                </a:hlinkClick>
              </a:rPr>
              <a:t>forum</a:t>
            </a:r>
            <a:r>
              <a:rPr lang="en-US" sz="1200" b="1" dirty="0">
                <a:solidFill>
                  <a:schemeClr val="bg1"/>
                </a:solidFill>
              </a:rPr>
              <a:t>: </a:t>
            </a:r>
            <a:r>
              <a:rPr lang="en-US" sz="1200" dirty="0">
                <a:solidFill>
                  <a:schemeClr val="bg1"/>
                </a:solidFill>
              </a:rPr>
              <a:t>Ask our consultants a question about academic writing and/or study </a:t>
            </a:r>
            <a:r>
              <a:rPr lang="en-NZ" sz="1200" dirty="0">
                <a:solidFill>
                  <a:schemeClr val="bg1"/>
                </a:solidFill>
              </a:rPr>
              <a:t>skills. </a:t>
            </a:r>
            <a:r>
              <a:rPr lang="en-US" sz="1200" dirty="0">
                <a:solidFill>
                  <a:schemeClr val="bg1"/>
                </a:solidFill>
              </a:rPr>
              <a:t>The Q &amp; A forum is a place for students to receive help with quick, study-related questions. You can access the forum through the Academic Writing and Learning Support site on your Stream homepage.</a:t>
            </a:r>
            <a:endParaRPr lang="en-NZ" sz="1200" dirty="0">
              <a:solidFill>
                <a:schemeClr val="bg1"/>
              </a:solidFill>
            </a:endParaRPr>
          </a:p>
          <a:p>
            <a:r>
              <a:rPr lang="en-US" sz="1200" b="1" dirty="0">
                <a:solidFill>
                  <a:schemeClr val="bg1"/>
                </a:solidFill>
                <a:hlinkClick r:id="rId9">
                  <a:extLst>
                    <a:ext uri="{A12FA001-AC4F-418D-AE19-62706E023703}">
                      <ahyp:hlinkClr xmlns:ahyp="http://schemas.microsoft.com/office/drawing/2018/hyperlinkcolor" val="tx"/>
                    </a:ext>
                  </a:extLst>
                </a:hlinkClick>
              </a:rPr>
              <a:t>OWLL</a:t>
            </a:r>
            <a:r>
              <a:rPr lang="en-US" sz="1200" b="1" dirty="0">
                <a:solidFill>
                  <a:schemeClr val="bg1"/>
                </a:solidFill>
              </a:rPr>
              <a:t>: </a:t>
            </a:r>
            <a:r>
              <a:rPr lang="en-US" sz="1200" dirty="0">
                <a:solidFill>
                  <a:schemeClr val="bg1"/>
                </a:solidFill>
              </a:rPr>
              <a:t>Information about academic writing and study skills, including assignment planning, </a:t>
            </a:r>
            <a:r>
              <a:rPr lang="en-NZ" sz="1200" dirty="0">
                <a:solidFill>
                  <a:schemeClr val="bg1"/>
                </a:solidFill>
              </a:rPr>
              <a:t>essays, reports, and referencing. Go to </a:t>
            </a:r>
            <a:r>
              <a:rPr lang="en-NZ" sz="1200" dirty="0">
                <a:solidFill>
                  <a:schemeClr val="bg1"/>
                </a:solidFill>
                <a:hlinkClick r:id="rId9">
                  <a:extLst>
                    <a:ext uri="{A12FA001-AC4F-418D-AE19-62706E023703}">
                      <ahyp:hlinkClr xmlns:ahyp="http://schemas.microsoft.com/office/drawing/2018/hyperlinkcolor" val="tx"/>
                    </a:ext>
                  </a:extLst>
                </a:hlinkClick>
              </a:rPr>
              <a:t>http://owll.massey.ac.nz/index.php</a:t>
            </a:r>
            <a:endParaRPr lang="en-NZ" sz="1200" dirty="0">
              <a:solidFill>
                <a:schemeClr val="bg1"/>
              </a:solidFill>
            </a:endParaRPr>
          </a:p>
          <a:p>
            <a:r>
              <a:rPr lang="en-US" sz="1200" b="1" dirty="0">
                <a:solidFill>
                  <a:schemeClr val="bg1"/>
                </a:solidFill>
                <a:hlinkClick r:id="rId10">
                  <a:extLst>
                    <a:ext uri="{A12FA001-AC4F-418D-AE19-62706E023703}">
                      <ahyp:hlinkClr xmlns:ahyp="http://schemas.microsoft.com/office/drawing/2018/hyperlinkcolor" val="tx"/>
                    </a:ext>
                  </a:extLst>
                </a:hlinkClick>
              </a:rPr>
              <a:t>Disability Services</a:t>
            </a:r>
            <a:r>
              <a:rPr lang="en-US" sz="1200" b="1" dirty="0">
                <a:solidFill>
                  <a:schemeClr val="bg1"/>
                </a:solidFill>
              </a:rPr>
              <a:t>: </a:t>
            </a:r>
            <a:r>
              <a:rPr lang="en-US" sz="1200" dirty="0">
                <a:solidFill>
                  <a:schemeClr val="bg1"/>
                </a:solidFill>
              </a:rPr>
              <a:t>A range of services and support for students who have health and disability issues that are impacting their study.</a:t>
            </a:r>
          </a:p>
          <a:p>
            <a:r>
              <a:rPr lang="en-US" sz="1200" b="1" dirty="0">
                <a:solidFill>
                  <a:schemeClr val="bg1"/>
                </a:solidFill>
                <a:hlinkClick r:id="rId11">
                  <a:extLst>
                    <a:ext uri="{A12FA001-AC4F-418D-AE19-62706E023703}">
                      <ahyp:hlinkClr xmlns:ahyp="http://schemas.microsoft.com/office/drawing/2018/hyperlinkcolor" val="tx"/>
                    </a:ext>
                  </a:extLst>
                </a:hlinkClick>
              </a:rPr>
              <a:t>Pacific Massey: </a:t>
            </a:r>
            <a:r>
              <a:rPr lang="en-US" sz="1200" dirty="0">
                <a:solidFill>
                  <a:schemeClr val="bg1"/>
                </a:solidFill>
              </a:rPr>
              <a:t>Whether studying as an internal or distance student, you can also access Learning support from the Pasifika Learning </a:t>
            </a:r>
            <a:r>
              <a:rPr lang="en-NZ" sz="1200" dirty="0">
                <a:solidFill>
                  <a:schemeClr val="bg1"/>
                </a:solidFill>
              </a:rPr>
              <a:t>Advisors.</a:t>
            </a:r>
          </a:p>
          <a:p>
            <a:r>
              <a:rPr lang="fi-FI" sz="1200" b="1" dirty="0">
                <a:solidFill>
                  <a:schemeClr val="bg1"/>
                </a:solidFill>
                <a:hlinkClick r:id="rId12">
                  <a:extLst>
                    <a:ext uri="{A12FA001-AC4F-418D-AE19-62706E023703}">
                      <ahyp:hlinkClr xmlns:ahyp="http://schemas.microsoft.com/office/drawing/2018/hyperlinkcolor" val="tx"/>
                    </a:ext>
                  </a:extLst>
                </a:hlinkClick>
              </a:rPr>
              <a:t>Te Rau Tauawhi: </a:t>
            </a:r>
            <a:r>
              <a:rPr lang="fi-FI" sz="1200" dirty="0">
                <a:solidFill>
                  <a:schemeClr val="bg1"/>
                </a:solidFill>
              </a:rPr>
              <a:t>Ko t</a:t>
            </a:r>
            <a:r>
              <a:rPr lang="fr-FR" sz="1200" dirty="0">
                <a:solidFill>
                  <a:schemeClr val="bg1"/>
                </a:solidFill>
              </a:rPr>
              <a:t>ā</a:t>
            </a:r>
            <a:r>
              <a:rPr lang="fi-FI" sz="1200" dirty="0">
                <a:solidFill>
                  <a:schemeClr val="bg1"/>
                </a:solidFill>
              </a:rPr>
              <a:t> Te Rau Tauawhi he </a:t>
            </a:r>
            <a:r>
              <a:rPr lang="fr-FR" sz="1200" dirty="0">
                <a:solidFill>
                  <a:schemeClr val="bg1"/>
                </a:solidFill>
              </a:rPr>
              <a:t>ā</a:t>
            </a:r>
            <a:r>
              <a:rPr lang="fi-FI" sz="1200" dirty="0">
                <a:solidFill>
                  <a:schemeClr val="bg1"/>
                </a:solidFill>
              </a:rPr>
              <a:t>whina i ng</a:t>
            </a:r>
            <a:r>
              <a:rPr lang="fr-FR" sz="1200" dirty="0">
                <a:solidFill>
                  <a:schemeClr val="bg1"/>
                </a:solidFill>
              </a:rPr>
              <a:t>ā</a:t>
            </a:r>
            <a:r>
              <a:rPr lang="fi-FI" sz="1200" dirty="0">
                <a:solidFill>
                  <a:schemeClr val="bg1"/>
                </a:solidFill>
              </a:rPr>
              <a:t> tauira M</a:t>
            </a:r>
            <a:r>
              <a:rPr lang="fr-FR" sz="1200" dirty="0">
                <a:solidFill>
                  <a:schemeClr val="bg1"/>
                </a:solidFill>
              </a:rPr>
              <a:t>ā</a:t>
            </a:r>
            <a:r>
              <a:rPr lang="fi-FI" sz="1200" dirty="0">
                <a:solidFill>
                  <a:schemeClr val="bg1"/>
                </a:solidFill>
              </a:rPr>
              <a:t>ori ki te tuku aromatawatai ki Te Reo M</a:t>
            </a:r>
            <a:r>
              <a:rPr lang="fr-FR" sz="1200" dirty="0">
                <a:solidFill>
                  <a:schemeClr val="bg1"/>
                </a:solidFill>
              </a:rPr>
              <a:t>ā</a:t>
            </a:r>
            <a:r>
              <a:rPr lang="fi-FI" sz="1200" dirty="0">
                <a:solidFill>
                  <a:schemeClr val="bg1"/>
                </a:solidFill>
              </a:rPr>
              <a:t>ori, ki te tautoko hoki i </a:t>
            </a:r>
            <a:r>
              <a:rPr lang="en-US" sz="1200" dirty="0">
                <a:solidFill>
                  <a:schemeClr val="bg1"/>
                </a:solidFill>
              </a:rPr>
              <a:t>ng</a:t>
            </a:r>
            <a:r>
              <a:rPr lang="fr-FR" sz="1200" dirty="0">
                <a:solidFill>
                  <a:schemeClr val="bg1"/>
                </a:solidFill>
              </a:rPr>
              <a:t>ā</a:t>
            </a:r>
            <a:r>
              <a:rPr lang="en-US" sz="1200" dirty="0">
                <a:solidFill>
                  <a:schemeClr val="bg1"/>
                </a:solidFill>
              </a:rPr>
              <a:t> </a:t>
            </a:r>
            <a:r>
              <a:rPr lang="fr-FR" sz="1200" dirty="0">
                <a:solidFill>
                  <a:schemeClr val="bg1"/>
                </a:solidFill>
              </a:rPr>
              <a:t>ā</a:t>
            </a:r>
            <a:r>
              <a:rPr lang="en-US" sz="1200" dirty="0" err="1">
                <a:solidFill>
                  <a:schemeClr val="bg1"/>
                </a:solidFill>
              </a:rPr>
              <a:t>huatanga</a:t>
            </a:r>
            <a:r>
              <a:rPr lang="en-US" sz="1200" dirty="0">
                <a:solidFill>
                  <a:schemeClr val="bg1"/>
                </a:solidFill>
              </a:rPr>
              <a:t> </a:t>
            </a:r>
            <a:r>
              <a:rPr lang="en-US" sz="1200" dirty="0" err="1">
                <a:solidFill>
                  <a:schemeClr val="bg1"/>
                </a:solidFill>
              </a:rPr>
              <a:t>whakarite</a:t>
            </a:r>
            <a:r>
              <a:rPr lang="en-US" sz="1200" dirty="0">
                <a:solidFill>
                  <a:schemeClr val="bg1"/>
                </a:solidFill>
              </a:rPr>
              <a:t> </a:t>
            </a:r>
            <a:r>
              <a:rPr lang="en-US" sz="1200" dirty="0" err="1">
                <a:solidFill>
                  <a:schemeClr val="bg1"/>
                </a:solidFill>
              </a:rPr>
              <a:t>tuhinga</a:t>
            </a:r>
            <a:r>
              <a:rPr lang="en-US" sz="1200" dirty="0">
                <a:solidFill>
                  <a:schemeClr val="bg1"/>
                </a:solidFill>
              </a:rPr>
              <a:t>. The </a:t>
            </a:r>
            <a:r>
              <a:rPr lang="fr-FR" sz="1200" dirty="0">
                <a:solidFill>
                  <a:schemeClr val="bg1"/>
                </a:solidFill>
              </a:rPr>
              <a:t>Te Rau Tauawhi </a:t>
            </a:r>
            <a:r>
              <a:rPr lang="fr-FR" sz="1200" dirty="0" err="1">
                <a:solidFill>
                  <a:schemeClr val="bg1"/>
                </a:solidFill>
              </a:rPr>
              <a:t>Māori</a:t>
            </a:r>
            <a:r>
              <a:rPr lang="fr-FR" sz="1200" dirty="0">
                <a:solidFill>
                  <a:schemeClr val="bg1"/>
                </a:solidFill>
              </a:rPr>
              <a:t> Student Centre can </a:t>
            </a:r>
            <a:r>
              <a:rPr lang="en-US" sz="1200" dirty="0">
                <a:solidFill>
                  <a:schemeClr val="bg1"/>
                </a:solidFill>
              </a:rPr>
              <a:t>help you to submit your assignment in Te </a:t>
            </a:r>
            <a:r>
              <a:rPr lang="en-US" sz="1200" dirty="0" err="1">
                <a:solidFill>
                  <a:schemeClr val="bg1"/>
                </a:solidFill>
              </a:rPr>
              <a:t>Reo</a:t>
            </a:r>
            <a:r>
              <a:rPr lang="en-US" sz="1200" dirty="0">
                <a:solidFill>
                  <a:schemeClr val="bg1"/>
                </a:solidFill>
              </a:rPr>
              <a:t> M</a:t>
            </a:r>
            <a:r>
              <a:rPr lang="fr-FR" sz="1200" dirty="0">
                <a:solidFill>
                  <a:schemeClr val="bg1"/>
                </a:solidFill>
              </a:rPr>
              <a:t>ā</a:t>
            </a:r>
            <a:r>
              <a:rPr lang="en-US" sz="1200" dirty="0" err="1">
                <a:solidFill>
                  <a:schemeClr val="bg1"/>
                </a:solidFill>
              </a:rPr>
              <a:t>ori</a:t>
            </a:r>
            <a:r>
              <a:rPr lang="en-US" sz="1200" dirty="0">
                <a:solidFill>
                  <a:schemeClr val="bg1"/>
                </a:solidFill>
              </a:rPr>
              <a:t> and provide general assignment structure </a:t>
            </a:r>
            <a:r>
              <a:rPr lang="en-NZ" sz="1200" dirty="0">
                <a:solidFill>
                  <a:schemeClr val="bg1"/>
                </a:solidFill>
              </a:rPr>
              <a:t>support.</a:t>
            </a:r>
          </a:p>
        </p:txBody>
      </p:sp>
    </p:spTree>
    <p:custDataLst>
      <p:tags r:id="rId1"/>
    </p:custDataLst>
    <p:extLst>
      <p:ext uri="{BB962C8B-B14F-4D97-AF65-F5344CB8AC3E}">
        <p14:creationId xmlns:p14="http://schemas.microsoft.com/office/powerpoint/2010/main" val="32714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B4FED8-D854-EBD3-ED05-98B5B60BD03C}"/>
              </a:ext>
            </a:extLst>
          </p:cNvPr>
          <p:cNvSpPr>
            <a:spLocks noGrp="1"/>
          </p:cNvSpPr>
          <p:nvPr>
            <p:ph type="body" sz="quarter" idx="10"/>
          </p:nvPr>
        </p:nvSpPr>
        <p:spPr/>
        <p:txBody>
          <a:bodyPr/>
          <a:lstStyle/>
          <a:p>
            <a:r>
              <a:rPr lang="mi-NZ" dirty="0">
                <a:solidFill>
                  <a:schemeClr val="accent4"/>
                </a:solidFill>
              </a:rPr>
              <a:t>Reading </a:t>
            </a:r>
            <a:r>
              <a:rPr lang="mi-NZ" dirty="0" err="1">
                <a:solidFill>
                  <a:schemeClr val="accent4"/>
                </a:solidFill>
              </a:rPr>
              <a:t>myths</a:t>
            </a:r>
            <a:endParaRPr lang="en-NZ" dirty="0">
              <a:solidFill>
                <a:schemeClr val="accent4"/>
              </a:solidFill>
            </a:endParaRPr>
          </a:p>
        </p:txBody>
      </p:sp>
      <p:sp>
        <p:nvSpPr>
          <p:cNvPr id="4" name="Content Placeholder 2">
            <a:extLst>
              <a:ext uri="{FF2B5EF4-FFF2-40B4-BE49-F238E27FC236}">
                <a16:creationId xmlns:a16="http://schemas.microsoft.com/office/drawing/2014/main" id="{F66D6E22-D89C-DB04-6413-D0E965D2FA3A}"/>
              </a:ext>
            </a:extLst>
          </p:cNvPr>
          <p:cNvSpPr txBox="1">
            <a:spLocks noGrp="1"/>
          </p:cNvSpPr>
          <p:nvPr>
            <p:ph sz="quarter" idx="12"/>
          </p:nvPr>
        </p:nvSpPr>
        <p:spPr>
          <a:xfrm>
            <a:off x="732138" y="2299749"/>
            <a:ext cx="10583862" cy="3822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NZ" sz="2400" dirty="0">
                <a:solidFill>
                  <a:schemeClr val="bg1"/>
                </a:solidFill>
              </a:rPr>
              <a:t>You need to read most of what’s on your reading list, starting at the top and working  your way down.</a:t>
            </a:r>
          </a:p>
          <a:p>
            <a:pPr algn="just"/>
            <a:r>
              <a:rPr lang="en-NZ" sz="2400" dirty="0">
                <a:solidFill>
                  <a:schemeClr val="bg1"/>
                </a:solidFill>
              </a:rPr>
              <a:t>All books and articles are well written and truthful.</a:t>
            </a:r>
          </a:p>
          <a:p>
            <a:pPr algn="just"/>
            <a:r>
              <a:rPr lang="en-NZ" sz="2400" dirty="0">
                <a:solidFill>
                  <a:schemeClr val="bg1"/>
                </a:solidFill>
              </a:rPr>
              <a:t>You can’t really disagree with an academic text, because you’re not an expert.</a:t>
            </a:r>
          </a:p>
          <a:p>
            <a:pPr algn="just"/>
            <a:r>
              <a:rPr lang="en-NZ" sz="2400" dirty="0">
                <a:solidFill>
                  <a:schemeClr val="bg1"/>
                </a:solidFill>
              </a:rPr>
              <a:t>Intelligent people only need to read things once</a:t>
            </a:r>
          </a:p>
        </p:txBody>
      </p:sp>
    </p:spTree>
    <p:custDataLst>
      <p:tags r:id="rId1"/>
    </p:custDataLst>
    <p:extLst>
      <p:ext uri="{BB962C8B-B14F-4D97-AF65-F5344CB8AC3E}">
        <p14:creationId xmlns:p14="http://schemas.microsoft.com/office/powerpoint/2010/main" val="95025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Stay awake – Active reading</a:t>
            </a:r>
          </a:p>
        </p:txBody>
      </p:sp>
      <p:sp>
        <p:nvSpPr>
          <p:cNvPr id="2" name="Rounded Rectangular Callout 2">
            <a:extLst>
              <a:ext uri="{FF2B5EF4-FFF2-40B4-BE49-F238E27FC236}">
                <a16:creationId xmlns:a16="http://schemas.microsoft.com/office/drawing/2014/main" id="{6BAA13C2-31EA-7078-81EA-C53A282E2D36}"/>
              </a:ext>
            </a:extLst>
          </p:cNvPr>
          <p:cNvSpPr>
            <a:spLocks noGrp="1"/>
          </p:cNvSpPr>
          <p:nvPr>
            <p:ph sz="quarter" idx="12"/>
          </p:nvPr>
        </p:nvSpPr>
        <p:spPr>
          <a:xfrm>
            <a:off x="2303123" y="2269183"/>
            <a:ext cx="5952596" cy="1469496"/>
          </a:xfrm>
          <a:prstGeom prst="wedgeRoundRectCallout">
            <a:avLst>
              <a:gd name="adj1" fmla="val -51406"/>
              <a:gd name="adj2" fmla="val 6952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NZ" sz="2400" dirty="0">
                <a:solidFill>
                  <a:srgbClr val="7030A0"/>
                </a:solidFill>
                <a:latin typeface="Arial" panose="020B0604020202020204" pitchFamily="34" charset="0"/>
                <a:cs typeface="Arial" panose="020B0604020202020204" pitchFamily="34" charset="0"/>
              </a:rPr>
              <a:t>I pick up my textbook, but find myself daydreaming about what to have for dinner, or the TV show I watched last night…</a:t>
            </a:r>
          </a:p>
        </p:txBody>
      </p:sp>
      <p:sp>
        <p:nvSpPr>
          <p:cNvPr id="3" name="Rectangle 2">
            <a:extLst>
              <a:ext uri="{FF2B5EF4-FFF2-40B4-BE49-F238E27FC236}">
                <a16:creationId xmlns:a16="http://schemas.microsoft.com/office/drawing/2014/main" id="{DB1F04B7-412C-6D6E-BF59-6457D1767A0B}"/>
              </a:ext>
            </a:extLst>
          </p:cNvPr>
          <p:cNvSpPr/>
          <p:nvPr/>
        </p:nvSpPr>
        <p:spPr>
          <a:xfrm>
            <a:off x="1085313" y="4054190"/>
            <a:ext cx="8636000" cy="190821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Reading for study requires not just your eyes, it requires </a:t>
            </a:r>
            <a:r>
              <a:rPr kumimoji="0" lang="en-NZ" sz="2000" b="1"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active</a:t>
            </a:r>
            <a:r>
              <a:rPr kumimoji="0" lang="en-NZ"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effort that engages your brain.</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Try </a:t>
            </a:r>
            <a:r>
              <a:rPr kumimoji="0" lang="en-NZ" sz="2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active reading</a:t>
            </a:r>
            <a:r>
              <a:rPr kumimoji="0" lang="en-NZ"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techniques to help you concentrate and stay focused</a:t>
            </a:r>
            <a:r>
              <a:rPr kumimoji="0" lang="en-NZ"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24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21205C-B319-44FD-73ED-A6DA869A0414}"/>
              </a:ext>
            </a:extLst>
          </p:cNvPr>
          <p:cNvSpPr>
            <a:spLocks noGrp="1"/>
          </p:cNvSpPr>
          <p:nvPr>
            <p:ph type="body" sz="quarter" idx="10"/>
          </p:nvPr>
        </p:nvSpPr>
        <p:spPr/>
        <p:txBody>
          <a:bodyPr/>
          <a:lstStyle/>
          <a:p>
            <a:r>
              <a:rPr lang="mi-NZ" b="1" dirty="0"/>
              <a:t>Active reading techniques</a:t>
            </a:r>
            <a:endParaRPr lang="en-NZ" b="1" dirty="0"/>
          </a:p>
        </p:txBody>
      </p:sp>
      <p:sp>
        <p:nvSpPr>
          <p:cNvPr id="4" name="Content Placeholder 3">
            <a:extLst>
              <a:ext uri="{FF2B5EF4-FFF2-40B4-BE49-F238E27FC236}">
                <a16:creationId xmlns:a16="http://schemas.microsoft.com/office/drawing/2014/main" id="{78940AF6-6FF3-63A5-95D4-ED4E9DDF8898}"/>
              </a:ext>
            </a:extLst>
          </p:cNvPr>
          <p:cNvSpPr>
            <a:spLocks noGrp="1"/>
          </p:cNvSpPr>
          <p:nvPr>
            <p:ph sz="quarter" idx="12"/>
          </p:nvPr>
        </p:nvSpPr>
        <p:spPr>
          <a:xfrm>
            <a:off x="732138" y="2137018"/>
            <a:ext cx="10583862" cy="3822072"/>
          </a:xfrm>
          <a:prstGeom prst="rect">
            <a:avLst/>
          </a:prstGeom>
        </p:spPr>
        <p:txBody>
          <a:bodyPr wrap="square">
            <a:spAutoFit/>
          </a:bodyPr>
          <a:lstStyle/>
          <a:p>
            <a:pPr marL="285750" indent="-285750">
              <a:buFont typeface="Arial" panose="020B0604020202020204" pitchFamily="34" charset="0"/>
              <a:buChar char="•"/>
            </a:pPr>
            <a:r>
              <a:rPr lang="en-NZ" sz="2000" dirty="0">
                <a:solidFill>
                  <a:schemeClr val="accent4"/>
                </a:solidFill>
                <a:latin typeface="Arial" panose="020B0604020202020204" pitchFamily="34" charset="0"/>
                <a:cs typeface="Arial" panose="020B0604020202020204" pitchFamily="34" charset="0"/>
              </a:rPr>
              <a:t>Have a clear purpose </a:t>
            </a:r>
          </a:p>
          <a:p>
            <a:pPr marL="457200" lvl="1" indent="0">
              <a:buNone/>
            </a:pPr>
            <a:r>
              <a:rPr lang="en-NZ" sz="2000" dirty="0">
                <a:latin typeface="Arial" panose="020B0604020202020204" pitchFamily="34" charset="0"/>
                <a:cs typeface="Arial" panose="020B0604020202020204" pitchFamily="34" charset="0"/>
              </a:rPr>
              <a:t>Why are you reading the book/article? </a:t>
            </a:r>
          </a:p>
          <a:p>
            <a:pPr marL="285750" indent="-285750">
              <a:spcBef>
                <a:spcPts val="1200"/>
              </a:spcBef>
              <a:buFont typeface="Arial" panose="020B0604020202020204" pitchFamily="34" charset="0"/>
              <a:buChar char="•"/>
            </a:pPr>
            <a:r>
              <a:rPr lang="en-NZ" sz="2000" dirty="0">
                <a:solidFill>
                  <a:schemeClr val="accent4"/>
                </a:solidFill>
                <a:latin typeface="Arial" panose="020B0604020202020204" pitchFamily="34" charset="0"/>
                <a:cs typeface="Arial" panose="020B0604020202020204" pitchFamily="34" charset="0"/>
              </a:rPr>
              <a:t>Adjust reading technique for purpose</a:t>
            </a:r>
          </a:p>
          <a:p>
            <a:pPr marL="457200" lvl="1" indent="0">
              <a:buNone/>
            </a:pPr>
            <a:r>
              <a:rPr lang="en-NZ" sz="2000" dirty="0">
                <a:latin typeface="Arial" panose="020B0604020202020204" pitchFamily="34" charset="0"/>
                <a:cs typeface="Arial" panose="020B0604020202020204" pitchFamily="34" charset="0"/>
              </a:rPr>
              <a:t>Scanning, skimming, close reading</a:t>
            </a:r>
          </a:p>
          <a:p>
            <a:pPr marL="285750" indent="-285750">
              <a:spcBef>
                <a:spcPts val="1200"/>
              </a:spcBef>
              <a:buFont typeface="Arial" panose="020B0604020202020204" pitchFamily="34" charset="0"/>
              <a:buChar char="•"/>
            </a:pPr>
            <a:r>
              <a:rPr lang="en-NZ" sz="2000" dirty="0">
                <a:solidFill>
                  <a:schemeClr val="accent4"/>
                </a:solidFill>
                <a:latin typeface="Arial" panose="020B0604020202020204" pitchFamily="34" charset="0"/>
                <a:cs typeface="Arial" panose="020B0604020202020204" pitchFamily="34" charset="0"/>
              </a:rPr>
              <a:t>Link back to what you already know</a:t>
            </a:r>
          </a:p>
          <a:p>
            <a:pPr marL="457200" lvl="1" indent="0">
              <a:buNone/>
            </a:pPr>
            <a:r>
              <a:rPr lang="en-NZ" sz="2000" dirty="0">
                <a:latin typeface="Arial" panose="020B0604020202020204" pitchFamily="34" charset="0"/>
                <a:cs typeface="Arial" panose="020B0604020202020204" pitchFamily="34" charset="0"/>
              </a:rPr>
              <a:t>How does it relate to what you’ve </a:t>
            </a:r>
          </a:p>
          <a:p>
            <a:pPr marL="457200" lvl="1" indent="0">
              <a:buNone/>
            </a:pPr>
            <a:r>
              <a:rPr lang="en-NZ" sz="2000" dirty="0">
                <a:latin typeface="Arial" panose="020B0604020202020204" pitchFamily="34" charset="0"/>
                <a:cs typeface="Arial" panose="020B0604020202020204" pitchFamily="34" charset="0"/>
              </a:rPr>
              <a:t>experienced/read?</a:t>
            </a:r>
          </a:p>
          <a:p>
            <a:pPr marL="285750" indent="-285750">
              <a:spcBef>
                <a:spcPts val="600"/>
              </a:spcBef>
              <a:buFont typeface="Arial" panose="020B0604020202020204" pitchFamily="34" charset="0"/>
              <a:buChar char="•"/>
            </a:pPr>
            <a:r>
              <a:rPr lang="en-NZ" sz="2000" dirty="0">
                <a:solidFill>
                  <a:schemeClr val="accent4"/>
                </a:solidFill>
                <a:latin typeface="Arial" panose="020B0604020202020204" pitchFamily="34" charset="0"/>
                <a:cs typeface="Arial" panose="020B0604020202020204" pitchFamily="34" charset="0"/>
              </a:rPr>
              <a:t>Take notes</a:t>
            </a:r>
          </a:p>
          <a:p>
            <a:pPr marL="0" indent="0">
              <a:spcBef>
                <a:spcPts val="0"/>
              </a:spcBef>
              <a:buNone/>
            </a:pPr>
            <a:r>
              <a:rPr lang="en-NZ" sz="2000" dirty="0">
                <a:solidFill>
                  <a:srgbClr val="002060"/>
                </a:solidFill>
                <a:latin typeface="Arial" panose="020B0604020202020204" pitchFamily="34" charset="0"/>
                <a:cs typeface="Arial" panose="020B0604020202020204" pitchFamily="34" charset="0"/>
              </a:rPr>
              <a:t>     </a:t>
            </a:r>
            <a:r>
              <a:rPr lang="en-NZ" sz="2000" dirty="0">
                <a:latin typeface="Arial" panose="020B0604020202020204" pitchFamily="34" charset="0"/>
                <a:cs typeface="Arial" panose="020B0604020202020204" pitchFamily="34" charset="0"/>
              </a:rPr>
              <a:t>Finding a method that suits you     </a:t>
            </a:r>
          </a:p>
          <a:p>
            <a:pPr marL="0" indent="0">
              <a:spcBef>
                <a:spcPts val="0"/>
              </a:spcBef>
              <a:buNone/>
            </a:pPr>
            <a:r>
              <a:rPr lang="en-NZ" sz="2000" dirty="0">
                <a:latin typeface="Arial" panose="020B0604020202020204" pitchFamily="34" charset="0"/>
                <a:cs typeface="Arial" panose="020B0604020202020204" pitchFamily="34" charset="0"/>
              </a:rPr>
              <a:t>     and the purpose </a:t>
            </a:r>
            <a:r>
              <a:rPr lang="en-NZ" sz="2000" b="1" dirty="0">
                <a:solidFill>
                  <a:srgbClr val="002060"/>
                </a:solidFill>
                <a:latin typeface="Arial" panose="020B0604020202020204" pitchFamily="34" charset="0"/>
                <a:cs typeface="Arial" panose="020B0604020202020204" pitchFamily="34" charset="0"/>
              </a:rPr>
              <a:t>	</a:t>
            </a:r>
          </a:p>
          <a:p>
            <a:pPr marL="0" indent="0">
              <a:spcBef>
                <a:spcPts val="0"/>
              </a:spcBef>
              <a:buNone/>
            </a:pPr>
            <a:r>
              <a:rPr lang="en-NZ" sz="2300" dirty="0">
                <a:latin typeface="+mn-lt"/>
              </a:rPr>
              <a:t>    </a:t>
            </a:r>
          </a:p>
        </p:txBody>
      </p:sp>
    </p:spTree>
    <p:custDataLst>
      <p:tags r:id="rId1"/>
    </p:custDataLst>
    <p:extLst>
      <p:ext uri="{BB962C8B-B14F-4D97-AF65-F5344CB8AC3E}">
        <p14:creationId xmlns:p14="http://schemas.microsoft.com/office/powerpoint/2010/main" val="6934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56120-40E4-D595-7CBC-88D3A6AA5392}"/>
              </a:ext>
            </a:extLst>
          </p:cNvPr>
          <p:cNvSpPr>
            <a:spLocks noGrp="1"/>
          </p:cNvSpPr>
          <p:nvPr>
            <p:ph type="body" sz="quarter" idx="10"/>
          </p:nvPr>
        </p:nvSpPr>
        <p:spPr/>
        <p:txBody>
          <a:bodyPr/>
          <a:lstStyle/>
          <a:p>
            <a:r>
              <a:rPr lang="mi-NZ" b="1" dirty="0" err="1"/>
              <a:t>How</a:t>
            </a:r>
            <a:r>
              <a:rPr lang="mi-NZ" b="1" dirty="0"/>
              <a:t> </a:t>
            </a:r>
            <a:r>
              <a:rPr lang="mi-NZ" b="1" dirty="0" err="1"/>
              <a:t>do</a:t>
            </a:r>
            <a:r>
              <a:rPr lang="mi-NZ" b="1" dirty="0"/>
              <a:t> </a:t>
            </a:r>
            <a:r>
              <a:rPr lang="mi-NZ" b="1" dirty="0" err="1"/>
              <a:t>you</a:t>
            </a:r>
            <a:r>
              <a:rPr lang="mi-NZ" b="1" dirty="0"/>
              <a:t> </a:t>
            </a:r>
            <a:r>
              <a:rPr lang="mi-NZ" b="1" dirty="0" err="1"/>
              <a:t>know</a:t>
            </a:r>
            <a:r>
              <a:rPr lang="mi-NZ" b="1" dirty="0"/>
              <a:t> </a:t>
            </a:r>
            <a:r>
              <a:rPr lang="mi-NZ" b="1" dirty="0" err="1"/>
              <a:t>what</a:t>
            </a:r>
            <a:r>
              <a:rPr lang="mi-NZ" b="1" dirty="0"/>
              <a:t> to </a:t>
            </a:r>
            <a:r>
              <a:rPr lang="mi-NZ" b="1" dirty="0" err="1"/>
              <a:t>read</a:t>
            </a:r>
            <a:r>
              <a:rPr lang="mi-NZ" b="1" dirty="0"/>
              <a:t>?</a:t>
            </a:r>
            <a:endParaRPr lang="en-NZ" b="1" dirty="0"/>
          </a:p>
        </p:txBody>
      </p:sp>
      <p:sp>
        <p:nvSpPr>
          <p:cNvPr id="4" name="TextBox 3">
            <a:extLst>
              <a:ext uri="{FF2B5EF4-FFF2-40B4-BE49-F238E27FC236}">
                <a16:creationId xmlns:a16="http://schemas.microsoft.com/office/drawing/2014/main" id="{755F60F2-2DB2-7EA5-2322-ECE0BFB3DE39}"/>
              </a:ext>
            </a:extLst>
          </p:cNvPr>
          <p:cNvSpPr txBox="1"/>
          <p:nvPr/>
        </p:nvSpPr>
        <p:spPr>
          <a:xfrm>
            <a:off x="3842657" y="347953"/>
            <a:ext cx="3657600" cy="461665"/>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54A88"/>
                </a:solidFill>
                <a:effectLst/>
                <a:uLnTx/>
                <a:uFillTx/>
                <a:latin typeface="Arial"/>
                <a:ea typeface="+mn-ea"/>
                <a:cs typeface="+mn-cs"/>
              </a:rPr>
              <a:t>Read with a purpose</a:t>
            </a:r>
            <a:endParaRPr kumimoji="0" lang="en-US" sz="2400" b="0" i="0" u="none" strike="noStrike" kern="1200" cap="none" spc="0" normalizeH="0" baseline="0" noProof="0" dirty="0">
              <a:ln>
                <a:noFill/>
              </a:ln>
              <a:solidFill>
                <a:srgbClr val="054A88"/>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A4F6A490-D6C7-9193-A200-599BC04AB339}"/>
              </a:ext>
            </a:extLst>
          </p:cNvPr>
          <p:cNvSpPr>
            <a:spLocks noGrp="1"/>
          </p:cNvSpPr>
          <p:nvPr>
            <p:ph sz="quarter" idx="12"/>
          </p:nvPr>
        </p:nvSpPr>
        <p:spPr>
          <a:xfrm>
            <a:off x="770123" y="2253255"/>
            <a:ext cx="10583862" cy="3103414"/>
          </a:xfrm>
          <a:prstGeom prst="rect">
            <a:avLst/>
          </a:prstGeom>
        </p:spPr>
        <p:txBody>
          <a:bodyPr wrap="square">
            <a:spAutoFit/>
          </a:bodyPr>
          <a:lstStyle/>
          <a:p>
            <a:pPr marL="0" indent="0">
              <a:buNone/>
            </a:pPr>
            <a:r>
              <a:rPr lang="en-NZ" sz="2000" dirty="0">
                <a:solidFill>
                  <a:schemeClr val="accent4"/>
                </a:solidFill>
                <a:latin typeface="+mn-lt"/>
              </a:rPr>
              <a:t>Weekly study: </a:t>
            </a:r>
          </a:p>
          <a:p>
            <a:pPr marL="285750" indent="-285750">
              <a:buFont typeface="Arial" panose="020B0604020202020204" pitchFamily="34" charset="0"/>
              <a:buChar char="•"/>
            </a:pPr>
            <a:r>
              <a:rPr lang="en-NZ" sz="2000" dirty="0">
                <a:latin typeface="+mn-lt"/>
              </a:rPr>
              <a:t>Understand course lecturer’s expectations</a:t>
            </a:r>
          </a:p>
          <a:p>
            <a:pPr marL="285750" indent="-285750">
              <a:buFont typeface="Arial" panose="020B0604020202020204" pitchFamily="34" charset="0"/>
              <a:buChar char="•"/>
            </a:pPr>
            <a:r>
              <a:rPr lang="en-NZ" sz="2000" dirty="0">
                <a:latin typeface="+mn-lt"/>
              </a:rPr>
              <a:t>See Stream (text book chapters for that week, selected readings)</a:t>
            </a:r>
          </a:p>
          <a:p>
            <a:pPr marL="0" indent="0">
              <a:spcBef>
                <a:spcPts val="1800"/>
              </a:spcBef>
              <a:buNone/>
            </a:pPr>
            <a:r>
              <a:rPr lang="en-NZ" sz="2000" dirty="0">
                <a:solidFill>
                  <a:schemeClr val="accent4"/>
                </a:solidFill>
                <a:latin typeface="+mn-lt"/>
              </a:rPr>
              <a:t>For assignments: </a:t>
            </a:r>
          </a:p>
          <a:p>
            <a:pPr marL="285750" indent="-285750">
              <a:spcBef>
                <a:spcPts val="600"/>
              </a:spcBef>
              <a:buFont typeface="Arial" panose="020B0604020202020204" pitchFamily="34" charset="0"/>
              <a:buChar char="•"/>
            </a:pPr>
            <a:r>
              <a:rPr lang="en-NZ" sz="2000" dirty="0">
                <a:latin typeface="+mn-lt"/>
              </a:rPr>
              <a:t>Understand assignment question</a:t>
            </a:r>
          </a:p>
          <a:p>
            <a:pPr marL="285750" indent="-285750">
              <a:spcBef>
                <a:spcPts val="600"/>
              </a:spcBef>
              <a:buFont typeface="Arial" panose="020B0604020202020204" pitchFamily="34" charset="0"/>
              <a:buChar char="•"/>
            </a:pPr>
            <a:r>
              <a:rPr lang="en-NZ" sz="2000" dirty="0">
                <a:latin typeface="+mn-lt"/>
              </a:rPr>
              <a:t>Start with relevant sections of textbook </a:t>
            </a:r>
          </a:p>
          <a:p>
            <a:pPr marL="285750" indent="-285750">
              <a:spcBef>
                <a:spcPts val="600"/>
              </a:spcBef>
              <a:buFont typeface="Arial" panose="020B0604020202020204" pitchFamily="34" charset="0"/>
              <a:buChar char="•"/>
            </a:pPr>
            <a:r>
              <a:rPr lang="en-NZ" sz="2000" dirty="0">
                <a:latin typeface="+mn-lt"/>
              </a:rPr>
              <a:t>List of readings</a:t>
            </a:r>
          </a:p>
          <a:p>
            <a:pPr marL="285750" indent="-285750">
              <a:spcBef>
                <a:spcPts val="600"/>
              </a:spcBef>
              <a:buFont typeface="Arial" panose="020B0604020202020204" pitchFamily="34" charset="0"/>
              <a:buChar char="•"/>
            </a:pPr>
            <a:r>
              <a:rPr lang="en-NZ" sz="2000" dirty="0">
                <a:latin typeface="+mn-lt"/>
              </a:rPr>
              <a:t>Consult lecture and tutorial notes</a:t>
            </a:r>
          </a:p>
        </p:txBody>
      </p:sp>
    </p:spTree>
    <p:custDataLst>
      <p:tags r:id="rId1"/>
    </p:custDataLst>
    <p:extLst>
      <p:ext uri="{BB962C8B-B14F-4D97-AF65-F5344CB8AC3E}">
        <p14:creationId xmlns:p14="http://schemas.microsoft.com/office/powerpoint/2010/main" val="11459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AFAC47-790C-D5AF-CCAA-707AA30A4D03}"/>
              </a:ext>
            </a:extLst>
          </p:cNvPr>
          <p:cNvSpPr>
            <a:spLocks noGrp="1"/>
          </p:cNvSpPr>
          <p:nvPr>
            <p:ph type="body" sz="quarter" idx="10"/>
          </p:nvPr>
        </p:nvSpPr>
        <p:spPr/>
        <p:txBody>
          <a:bodyPr/>
          <a:lstStyle/>
          <a:p>
            <a:r>
              <a:rPr lang="en-NZ" dirty="0"/>
              <a:t>Taking control of your reading</a:t>
            </a:r>
          </a:p>
        </p:txBody>
      </p:sp>
      <p:sp>
        <p:nvSpPr>
          <p:cNvPr id="5" name="Content Placeholder 4">
            <a:extLst>
              <a:ext uri="{FF2B5EF4-FFF2-40B4-BE49-F238E27FC236}">
                <a16:creationId xmlns:a16="http://schemas.microsoft.com/office/drawing/2014/main" id="{FC8EE818-C181-88C0-2025-D5DC8459DCAD}"/>
              </a:ext>
            </a:extLst>
          </p:cNvPr>
          <p:cNvSpPr>
            <a:spLocks noGrp="1"/>
          </p:cNvSpPr>
          <p:nvPr>
            <p:ph sz="quarter" idx="12"/>
          </p:nvPr>
        </p:nvSpPr>
        <p:spPr>
          <a:xfrm>
            <a:off x="751130" y="2247280"/>
            <a:ext cx="10583862" cy="1243417"/>
          </a:xfrm>
          <a:prstGeom prst="rect">
            <a:avLst/>
          </a:prstGeom>
        </p:spPr>
        <p:txBody>
          <a:bodyPr wrap="square">
            <a:spAutoFit/>
          </a:bodyPr>
          <a:lstStyle/>
          <a:p>
            <a:pPr marL="0" indent="0" algn="just">
              <a:buNone/>
            </a:pPr>
            <a:r>
              <a:rPr lang="en-NZ" sz="2600" dirty="0">
                <a:solidFill>
                  <a:schemeClr val="accent4"/>
                </a:solidFill>
                <a:latin typeface="+mn-lt"/>
              </a:rPr>
              <a:t>Understanding assignment questions</a:t>
            </a:r>
          </a:p>
          <a:p>
            <a:pPr marL="285750" indent="-285750" algn="just">
              <a:spcBef>
                <a:spcPts val="600"/>
              </a:spcBef>
              <a:buFont typeface="Arial" panose="020B0604020202020204" pitchFamily="34" charset="0"/>
              <a:buChar char="•"/>
            </a:pPr>
            <a:r>
              <a:rPr lang="en-NZ" sz="2300" dirty="0">
                <a:latin typeface="+mn-lt"/>
              </a:rPr>
              <a:t>What is the topic? What is the focus? What are you being asked to write about?</a:t>
            </a:r>
          </a:p>
          <a:p>
            <a:pPr marL="285750" indent="-285750" algn="just">
              <a:spcBef>
                <a:spcPts val="600"/>
              </a:spcBef>
              <a:buFont typeface="Arial" panose="020B0604020202020204" pitchFamily="34" charset="0"/>
              <a:buChar char="•"/>
            </a:pPr>
            <a:r>
              <a:rPr lang="en-NZ" sz="2300" dirty="0">
                <a:latin typeface="+mn-lt"/>
              </a:rPr>
              <a:t>Use the essay question to guide your selection of readings</a:t>
            </a:r>
            <a:r>
              <a:rPr lang="en-NZ" sz="2200" dirty="0">
                <a:latin typeface="+mn-lt"/>
              </a:rPr>
              <a:t>.</a:t>
            </a:r>
          </a:p>
        </p:txBody>
      </p:sp>
      <p:sp>
        <p:nvSpPr>
          <p:cNvPr id="6" name="TextBox 5">
            <a:extLst>
              <a:ext uri="{FF2B5EF4-FFF2-40B4-BE49-F238E27FC236}">
                <a16:creationId xmlns:a16="http://schemas.microsoft.com/office/drawing/2014/main" id="{86A342DD-A015-B0BC-838D-8D6FCE91E38E}"/>
              </a:ext>
            </a:extLst>
          </p:cNvPr>
          <p:cNvSpPr txBox="1"/>
          <p:nvPr/>
        </p:nvSpPr>
        <p:spPr>
          <a:xfrm>
            <a:off x="1419530" y="3656592"/>
            <a:ext cx="6400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Z" sz="2000" i="0" u="none" strike="noStrike" kern="1200" cap="none" spc="0" normalizeH="0" baseline="0" noProof="0" dirty="0">
                <a:ln>
                  <a:noFill/>
                </a:ln>
                <a:solidFill>
                  <a:srgbClr val="E5903C"/>
                </a:solidFill>
                <a:effectLst/>
                <a:uLnTx/>
                <a:uFillTx/>
                <a:latin typeface="Arial"/>
                <a:ea typeface="+mn-ea"/>
                <a:cs typeface="+mn-cs"/>
              </a:rPr>
              <a:t>Sample essay question: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chemeClr val="bg1"/>
                </a:solidFill>
                <a:effectLst/>
                <a:uLnTx/>
                <a:uFillTx/>
                <a:latin typeface="Arial"/>
                <a:ea typeface="+mn-ea"/>
                <a:cs typeface="+mn-cs"/>
              </a:rPr>
              <a:t>To what extent is there a correlation between the levels of happiness experienced by cats, and the dog being made to sleep outside? </a:t>
            </a:r>
          </a:p>
        </p:txBody>
      </p:sp>
      <p:sp>
        <p:nvSpPr>
          <p:cNvPr id="7" name="TextBox 6">
            <a:extLst>
              <a:ext uri="{FF2B5EF4-FFF2-40B4-BE49-F238E27FC236}">
                <a16:creationId xmlns:a16="http://schemas.microsoft.com/office/drawing/2014/main" id="{EC61F7BE-E618-2D69-3746-7E4AE6BE8EE5}"/>
              </a:ext>
            </a:extLst>
          </p:cNvPr>
          <p:cNvSpPr txBox="1"/>
          <p:nvPr/>
        </p:nvSpPr>
        <p:spPr>
          <a:xfrm>
            <a:off x="4518770" y="5285059"/>
            <a:ext cx="73046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1" u="none" strike="noStrike" kern="1200" cap="none" spc="0" normalizeH="0" baseline="0" noProof="0" dirty="0">
                <a:ln>
                  <a:noFill/>
                </a:ln>
                <a:solidFill>
                  <a:srgbClr val="E5903C"/>
                </a:solidFill>
                <a:effectLst/>
                <a:uLnTx/>
                <a:uFillTx/>
                <a:latin typeface="Arial"/>
                <a:ea typeface="+mn-ea"/>
                <a:cs typeface="+mn-cs"/>
              </a:rPr>
              <a:t>Broad topic: levels of happiness experienced by</a:t>
            </a:r>
            <a:endParaRPr kumimoji="0" lang="en-US" sz="2400" b="0" i="1" u="none" strike="noStrike" kern="1200" cap="none" spc="0" normalizeH="0" baseline="0" noProof="0" dirty="0">
              <a:ln>
                <a:noFill/>
              </a:ln>
              <a:solidFill>
                <a:srgbClr val="E5903C"/>
              </a:solidFill>
              <a:effectLst/>
              <a:uLnTx/>
              <a:uFillTx/>
              <a:latin typeface="Arial"/>
              <a:ea typeface="+mn-ea"/>
              <a:cs typeface="+mn-cs"/>
            </a:endParaRPr>
          </a:p>
        </p:txBody>
      </p:sp>
      <p:sp>
        <p:nvSpPr>
          <p:cNvPr id="8" name="TextBox 7">
            <a:extLst>
              <a:ext uri="{FF2B5EF4-FFF2-40B4-BE49-F238E27FC236}">
                <a16:creationId xmlns:a16="http://schemas.microsoft.com/office/drawing/2014/main" id="{F82D4553-DD2E-78C7-7F6D-01483F5D399F}"/>
              </a:ext>
            </a:extLst>
          </p:cNvPr>
          <p:cNvSpPr txBox="1"/>
          <p:nvPr/>
        </p:nvSpPr>
        <p:spPr>
          <a:xfrm>
            <a:off x="4739961" y="5643626"/>
            <a:ext cx="68622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1" u="none" strike="noStrike" kern="1200" cap="none" spc="0" normalizeH="0" baseline="0" noProof="0" dirty="0">
                <a:ln>
                  <a:noFill/>
                </a:ln>
                <a:solidFill>
                  <a:srgbClr val="E5903C"/>
                </a:solidFill>
                <a:effectLst/>
                <a:uLnTx/>
                <a:uFillTx/>
                <a:latin typeface="Arial"/>
                <a:ea typeface="+mn-ea"/>
                <a:cs typeface="+mn-cs"/>
              </a:rPr>
              <a:t>Focus: the dog being made to sleep outside</a:t>
            </a:r>
            <a:endParaRPr kumimoji="0" lang="en-US" sz="2400" b="0" i="1" u="none" strike="noStrike" kern="1200" cap="none" spc="0" normalizeH="0" baseline="0" noProof="0" dirty="0">
              <a:ln>
                <a:noFill/>
              </a:ln>
              <a:solidFill>
                <a:srgbClr val="E5903C"/>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56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AC4DA-128B-6F17-9D2D-92BEF48C6097}"/>
              </a:ext>
            </a:extLst>
          </p:cNvPr>
          <p:cNvSpPr>
            <a:spLocks noGrp="1"/>
          </p:cNvSpPr>
          <p:nvPr>
            <p:ph type="body" sz="quarter" idx="10"/>
          </p:nvPr>
        </p:nvSpPr>
        <p:spPr/>
        <p:txBody>
          <a:bodyPr/>
          <a:lstStyle/>
          <a:p>
            <a:r>
              <a:rPr lang="en-NZ" dirty="0"/>
              <a:t>Possible articles from your reading list</a:t>
            </a:r>
          </a:p>
        </p:txBody>
      </p:sp>
      <p:sp>
        <p:nvSpPr>
          <p:cNvPr id="4" name="Content Placeholder 3">
            <a:extLst>
              <a:ext uri="{FF2B5EF4-FFF2-40B4-BE49-F238E27FC236}">
                <a16:creationId xmlns:a16="http://schemas.microsoft.com/office/drawing/2014/main" id="{67698633-C7B5-EBCE-BDA7-1499AE08495D}"/>
              </a:ext>
            </a:extLst>
          </p:cNvPr>
          <p:cNvSpPr txBox="1">
            <a:spLocks noGrp="1"/>
          </p:cNvSpPr>
          <p:nvPr>
            <p:ph sz="quarter" idx="12"/>
          </p:nvPr>
        </p:nvSpPr>
        <p:spPr>
          <a:xfrm>
            <a:off x="769938" y="2292127"/>
            <a:ext cx="10583862" cy="829971"/>
          </a:xfrm>
          <a:prstGeom prst="rect">
            <a:avLst/>
          </a:prstGeom>
          <a:noFill/>
        </p:spPr>
        <p:txBody>
          <a:bodyPr wrap="square" rtlCol="0">
            <a:spAutoFit/>
          </a:bodyPr>
          <a:lstStyle/>
          <a:p>
            <a:pPr marL="0" indent="0">
              <a:buNone/>
            </a:pPr>
            <a:r>
              <a:rPr lang="en-NZ" sz="2800" i="1" dirty="0">
                <a:solidFill>
                  <a:schemeClr val="accent4"/>
                </a:solidFill>
                <a:latin typeface="+mn-lt"/>
              </a:rPr>
              <a:t>Which ones are relevant?</a:t>
            </a:r>
          </a:p>
          <a:p>
            <a:endParaRPr lang="en-US" dirty="0"/>
          </a:p>
        </p:txBody>
      </p:sp>
      <p:sp>
        <p:nvSpPr>
          <p:cNvPr id="5" name="TextBox 4">
            <a:extLst>
              <a:ext uri="{FF2B5EF4-FFF2-40B4-BE49-F238E27FC236}">
                <a16:creationId xmlns:a16="http://schemas.microsoft.com/office/drawing/2014/main" id="{2FF67842-1E0E-C722-FBA4-32AE67D5EE3A}"/>
              </a:ext>
            </a:extLst>
          </p:cNvPr>
          <p:cNvSpPr txBox="1"/>
          <p:nvPr/>
        </p:nvSpPr>
        <p:spPr>
          <a:xfrm>
            <a:off x="769938" y="2823224"/>
            <a:ext cx="9957144" cy="35394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200" b="0" i="0" u="none" strike="noStrike" kern="1200" cap="none" spc="0" normalizeH="0" baseline="0" noProof="0" dirty="0">
              <a:ln>
                <a:noFill/>
              </a:ln>
              <a:solidFill>
                <a:srgbClr val="054A8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err="1">
                <a:ln>
                  <a:noFill/>
                </a:ln>
                <a:solidFill>
                  <a:srgbClr val="002060"/>
                </a:solidFill>
                <a:effectLst/>
                <a:uLnTx/>
                <a:uFillTx/>
                <a:latin typeface="Arial"/>
                <a:ea typeface="+mn-ea"/>
                <a:cs typeface="+mn-cs"/>
              </a:rPr>
              <a:t>Gibney</a:t>
            </a:r>
            <a:r>
              <a:rPr kumimoji="0" lang="en-NZ" sz="1800" b="0" i="0" u="none" strike="noStrike" kern="1200" cap="none" spc="0" normalizeH="0" baseline="0" noProof="0" dirty="0">
                <a:ln>
                  <a:noFill/>
                </a:ln>
                <a:solidFill>
                  <a:srgbClr val="002060"/>
                </a:solidFill>
                <a:effectLst/>
                <a:uLnTx/>
                <a:uFillTx/>
                <a:latin typeface="Arial"/>
                <a:ea typeface="+mn-ea"/>
                <a:cs typeface="+mn-cs"/>
              </a:rPr>
              <a:t>, J., &amp; Vorster, H. (2018). </a:t>
            </a:r>
            <a:r>
              <a:rPr kumimoji="0" lang="en-NZ" sz="1800" b="0" i="1" u="none" strike="noStrike" kern="1200" cap="none" spc="0" normalizeH="0" baseline="0" noProof="0" dirty="0">
                <a:ln>
                  <a:noFill/>
                </a:ln>
                <a:solidFill>
                  <a:srgbClr val="002060"/>
                </a:solidFill>
                <a:effectLst/>
                <a:uLnTx/>
                <a:uFillTx/>
                <a:latin typeface="Arial"/>
                <a:ea typeface="+mn-ea"/>
                <a:cs typeface="+mn-cs"/>
              </a:rPr>
              <a:t>The psychology of cats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1" u="none" strike="noStrike" kern="1200" cap="none" spc="0" normalizeH="0" baseline="0" noProof="0" dirty="0">
                <a:ln>
                  <a:noFill/>
                </a:ln>
                <a:solidFill>
                  <a:srgbClr val="002060"/>
                </a:solidFill>
                <a:effectLst/>
                <a:uLnTx/>
                <a:uFillTx/>
                <a:latin typeface="Arial"/>
                <a:ea typeface="+mn-ea"/>
                <a:cs typeface="+mn-cs"/>
              </a:rPr>
              <a:t>     dogs: An introduction</a:t>
            </a:r>
            <a:r>
              <a:rPr kumimoji="0" lang="en-NZ" sz="1800" b="0" i="0" u="none" strike="noStrike" kern="1200" cap="none" spc="0" normalizeH="0" baseline="0" noProof="0" dirty="0">
                <a:ln>
                  <a:noFill/>
                </a:ln>
                <a:solidFill>
                  <a:srgbClr val="002060"/>
                </a:solidFill>
                <a:effectLst/>
                <a:uLnTx/>
                <a:uFillTx/>
                <a:latin typeface="Arial"/>
                <a:ea typeface="+mn-ea"/>
                <a:cs typeface="+mn-cs"/>
              </a:rPr>
              <a:t>. Blackwell.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4A8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54A8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2060"/>
                </a:solidFill>
                <a:effectLst/>
                <a:uLnTx/>
                <a:uFillTx/>
                <a:latin typeface="Arial"/>
                <a:ea typeface="+mn-ea"/>
                <a:cs typeface="+mn-cs"/>
              </a:rPr>
              <a:t>Hira, T. (2023). Levels of happiness in cats. </a:t>
            </a:r>
            <a:r>
              <a:rPr kumimoji="0" lang="en-NZ" sz="1800" b="0" i="1" u="none" strike="noStrike" kern="1200" cap="none" spc="0" normalizeH="0" baseline="0" noProof="0" dirty="0">
                <a:ln>
                  <a:noFill/>
                </a:ln>
                <a:solidFill>
                  <a:srgbClr val="002060"/>
                </a:solidFill>
                <a:effectLst/>
                <a:uLnTx/>
                <a:uFillTx/>
                <a:latin typeface="Arial"/>
                <a:ea typeface="+mn-ea"/>
                <a:cs typeface="+mn-cs"/>
              </a:rPr>
              <a:t>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1" u="none" strike="noStrike" kern="1200" cap="none" spc="0" normalizeH="0" baseline="0" noProof="0" dirty="0">
                <a:ln>
                  <a:noFill/>
                </a:ln>
                <a:solidFill>
                  <a:srgbClr val="002060"/>
                </a:solidFill>
                <a:effectLst/>
                <a:uLnTx/>
                <a:uFillTx/>
                <a:latin typeface="Arial"/>
                <a:ea typeface="+mn-ea"/>
                <a:cs typeface="+mn-cs"/>
              </a:rPr>
              <a:t>     International Journal of Pet Psychology, 1, </a:t>
            </a:r>
            <a:r>
              <a:rPr kumimoji="0" lang="en-NZ" sz="1800" b="0" i="0" u="none" strike="noStrike" kern="1200" cap="none" spc="0" normalizeH="0" baseline="0" noProof="0" dirty="0">
                <a:ln>
                  <a:noFill/>
                </a:ln>
                <a:solidFill>
                  <a:srgbClr val="002060"/>
                </a:solidFill>
                <a:effectLst/>
                <a:uLnTx/>
                <a:uFillTx/>
                <a:latin typeface="Arial"/>
                <a:ea typeface="+mn-ea"/>
                <a:cs typeface="+mn-cs"/>
              </a:rPr>
              <a:t>22-45.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4A8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54A8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2060"/>
                </a:solidFill>
                <a:effectLst/>
                <a:uLnTx/>
                <a:uFillTx/>
                <a:latin typeface="Arial"/>
                <a:ea typeface="+mn-ea"/>
                <a:cs typeface="+mn-cs"/>
              </a:rPr>
              <a:t>McArdle, J., &amp; </a:t>
            </a:r>
            <a:r>
              <a:rPr kumimoji="0" lang="en-NZ" sz="1800" b="0" i="0" u="none" strike="noStrike" kern="1200" cap="none" spc="0" normalizeH="0" baseline="0" noProof="0" dirty="0" err="1">
                <a:ln>
                  <a:noFill/>
                </a:ln>
                <a:solidFill>
                  <a:srgbClr val="002060"/>
                </a:solidFill>
                <a:effectLst/>
                <a:uLnTx/>
                <a:uFillTx/>
                <a:latin typeface="Arial"/>
                <a:ea typeface="+mn-ea"/>
                <a:cs typeface="+mn-cs"/>
              </a:rPr>
              <a:t>Katch</a:t>
            </a:r>
            <a:r>
              <a:rPr kumimoji="0" lang="en-NZ" sz="1800" b="0" i="0" u="none" strike="noStrike" kern="1200" cap="none" spc="0" normalizeH="0" baseline="0" noProof="0" dirty="0">
                <a:ln>
                  <a:noFill/>
                </a:ln>
                <a:solidFill>
                  <a:srgbClr val="002060"/>
                </a:solidFill>
                <a:effectLst/>
                <a:uLnTx/>
                <a:uFillTx/>
                <a:latin typeface="Arial"/>
                <a:ea typeface="+mn-ea"/>
                <a:cs typeface="+mn-cs"/>
              </a:rPr>
              <a:t>, M. (2012). </a:t>
            </a:r>
            <a:r>
              <a:rPr kumimoji="0" lang="en-NZ" sz="1800" b="0" i="1" u="none" strike="noStrike" kern="1200" cap="none" spc="0" normalizeH="0" baseline="0" noProof="0" dirty="0">
                <a:ln>
                  <a:noFill/>
                </a:ln>
                <a:solidFill>
                  <a:srgbClr val="002060"/>
                </a:solidFill>
                <a:effectLst/>
                <a:uLnTx/>
                <a:uFillTx/>
                <a:latin typeface="Arial"/>
                <a:ea typeface="+mn-ea"/>
                <a:cs typeface="+mn-cs"/>
              </a:rPr>
              <a:t>The history of domestic pets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1" u="none" strike="noStrike" kern="1200" cap="none" spc="0" normalizeH="0" baseline="0" noProof="0" dirty="0">
                <a:ln>
                  <a:noFill/>
                </a:ln>
                <a:solidFill>
                  <a:srgbClr val="002060"/>
                </a:solidFill>
                <a:effectLst/>
                <a:uLnTx/>
                <a:uFillTx/>
                <a:latin typeface="Arial"/>
                <a:ea typeface="+mn-ea"/>
                <a:cs typeface="+mn-cs"/>
              </a:rPr>
              <a:t>    in Samoa. </a:t>
            </a:r>
            <a:r>
              <a:rPr kumimoji="0" lang="en-NZ" sz="1800" b="0" i="0" u="none" strike="noStrike" kern="1200" cap="none" spc="0" normalizeH="0" baseline="0" noProof="0" dirty="0">
                <a:ln>
                  <a:noFill/>
                </a:ln>
                <a:solidFill>
                  <a:srgbClr val="002060"/>
                </a:solidFill>
                <a:effectLst/>
                <a:uLnTx/>
                <a:uFillTx/>
                <a:latin typeface="Arial"/>
                <a:ea typeface="+mn-ea"/>
                <a:cs typeface="+mn-cs"/>
              </a:rPr>
              <a:t>Penguin. </a:t>
            </a: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54A88"/>
              </a:solidFill>
              <a:effectLst/>
              <a:uLnTx/>
              <a:uFillTx/>
              <a:latin typeface="Arial"/>
              <a:ea typeface="+mn-ea"/>
              <a:cs typeface="+mn-cs"/>
            </a:endParaRPr>
          </a:p>
        </p:txBody>
      </p:sp>
      <p:sp>
        <p:nvSpPr>
          <p:cNvPr id="6" name="TextBox 5">
            <a:extLst>
              <a:ext uri="{FF2B5EF4-FFF2-40B4-BE49-F238E27FC236}">
                <a16:creationId xmlns:a16="http://schemas.microsoft.com/office/drawing/2014/main" id="{0F7BEF89-7CC3-69D0-0620-B0701918A634}"/>
              </a:ext>
            </a:extLst>
          </p:cNvPr>
          <p:cNvSpPr txBox="1"/>
          <p:nvPr/>
        </p:nvSpPr>
        <p:spPr>
          <a:xfrm>
            <a:off x="3242733" y="2754849"/>
            <a:ext cx="3581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1" u="none" strike="noStrike" kern="1200" cap="none" spc="0" normalizeH="0" baseline="0" noProof="0" dirty="0">
                <a:ln>
                  <a:noFill/>
                </a:ln>
                <a:solidFill>
                  <a:srgbClr val="FF0000"/>
                </a:solidFill>
                <a:effectLst/>
                <a:uLnTx/>
                <a:uFillTx/>
                <a:latin typeface="Arial"/>
                <a:ea typeface="+mn-ea"/>
                <a:cs typeface="+mn-cs"/>
              </a:rPr>
              <a:t>Parts will be relevant</a:t>
            </a:r>
            <a:endParaRPr kumimoji="0" lang="en-US" sz="2400" b="0" i="1"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D43D140A-FA7D-F1C3-D3C4-88B2CF4FAA49}"/>
              </a:ext>
            </a:extLst>
          </p:cNvPr>
          <p:cNvSpPr txBox="1"/>
          <p:nvPr/>
        </p:nvSpPr>
        <p:spPr>
          <a:xfrm>
            <a:off x="3065673" y="3818046"/>
            <a:ext cx="327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1" u="none" strike="noStrike" kern="1200" cap="none" spc="0" normalizeH="0" baseline="0" noProof="0" dirty="0">
                <a:ln>
                  <a:noFill/>
                </a:ln>
                <a:solidFill>
                  <a:srgbClr val="FF0000"/>
                </a:solidFill>
                <a:effectLst/>
                <a:uLnTx/>
                <a:uFillTx/>
                <a:latin typeface="Arial"/>
                <a:ea typeface="+mn-ea"/>
                <a:cs typeface="+mn-cs"/>
              </a:rPr>
              <a:t>Looks directly relevant</a:t>
            </a:r>
            <a:endParaRPr kumimoji="0" lang="en-US" sz="2400" b="0" i="1" u="none" strike="noStrike" kern="1200" cap="none" spc="0" normalizeH="0" baseline="0" noProof="0" dirty="0">
              <a:ln>
                <a:noFill/>
              </a:ln>
              <a:solidFill>
                <a:srgbClr val="FF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B49D5F31-8026-C71B-ECEF-6DAA73DE643E}"/>
              </a:ext>
            </a:extLst>
          </p:cNvPr>
          <p:cNvSpPr txBox="1"/>
          <p:nvPr/>
        </p:nvSpPr>
        <p:spPr>
          <a:xfrm>
            <a:off x="3103773" y="4985854"/>
            <a:ext cx="3200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1" u="none" strike="noStrike" kern="1200" cap="none" spc="0" normalizeH="0" baseline="0" noProof="0" dirty="0">
                <a:ln>
                  <a:noFill/>
                </a:ln>
                <a:solidFill>
                  <a:srgbClr val="FF0000"/>
                </a:solidFill>
                <a:effectLst/>
                <a:uLnTx/>
                <a:uFillTx/>
                <a:latin typeface="Arial"/>
                <a:ea typeface="+mn-ea"/>
                <a:cs typeface="+mn-cs"/>
              </a:rPr>
              <a:t>Doesn’t look relevant</a:t>
            </a:r>
            <a:endParaRPr kumimoji="0" lang="en-US" sz="2400" b="0" i="1" u="none" strike="noStrike" kern="1200" cap="none" spc="0" normalizeH="0" baseline="0" noProof="0" dirty="0">
              <a:ln>
                <a:noFill/>
              </a:ln>
              <a:solidFill>
                <a:srgbClr val="FF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484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B66A9E-E265-C23F-FD54-3B62E6DD595F}"/>
              </a:ext>
            </a:extLst>
          </p:cNvPr>
          <p:cNvSpPr>
            <a:spLocks noGrp="1"/>
          </p:cNvSpPr>
          <p:nvPr>
            <p:ph type="body" sz="quarter" idx="10"/>
          </p:nvPr>
        </p:nvSpPr>
        <p:spPr/>
        <p:txBody>
          <a:bodyPr/>
          <a:lstStyle/>
          <a:p>
            <a:r>
              <a:rPr lang="en-NZ" dirty="0"/>
              <a:t>Searching for additional sources</a:t>
            </a:r>
          </a:p>
        </p:txBody>
      </p:sp>
      <p:sp>
        <p:nvSpPr>
          <p:cNvPr id="4" name="Content Placeholder 3">
            <a:extLst>
              <a:ext uri="{FF2B5EF4-FFF2-40B4-BE49-F238E27FC236}">
                <a16:creationId xmlns:a16="http://schemas.microsoft.com/office/drawing/2014/main" id="{A9B75349-ED16-1B8D-ADD5-936F90648FE7}"/>
              </a:ext>
            </a:extLst>
          </p:cNvPr>
          <p:cNvSpPr txBox="1">
            <a:spLocks noGrp="1"/>
          </p:cNvSpPr>
          <p:nvPr>
            <p:ph sz="quarter" idx="12"/>
          </p:nvPr>
        </p:nvSpPr>
        <p:spPr>
          <a:xfrm>
            <a:off x="769938" y="2408238"/>
            <a:ext cx="10583862" cy="480131"/>
          </a:xfrm>
          <a:prstGeom prst="rect">
            <a:avLst/>
          </a:prstGeom>
          <a:noFill/>
        </p:spPr>
        <p:txBody>
          <a:bodyPr wrap="square" rtlCol="0">
            <a:spAutoFit/>
          </a:bodyPr>
          <a:lstStyle/>
          <a:p>
            <a:pPr marL="0" indent="0">
              <a:buNone/>
            </a:pPr>
            <a:r>
              <a:rPr lang="en-NZ" sz="2800" i="1" dirty="0">
                <a:solidFill>
                  <a:schemeClr val="accent4"/>
                </a:solidFill>
                <a:latin typeface="+mn-lt"/>
              </a:rPr>
              <a:t>Which ones would you use?</a:t>
            </a:r>
            <a:endParaRPr lang="en-US" sz="2800" i="1" dirty="0">
              <a:solidFill>
                <a:schemeClr val="accent4"/>
              </a:solidFill>
              <a:latin typeface="+mn-lt"/>
            </a:endParaRPr>
          </a:p>
        </p:txBody>
      </p:sp>
      <p:sp>
        <p:nvSpPr>
          <p:cNvPr id="5" name="TextBox 4">
            <a:extLst>
              <a:ext uri="{FF2B5EF4-FFF2-40B4-BE49-F238E27FC236}">
                <a16:creationId xmlns:a16="http://schemas.microsoft.com/office/drawing/2014/main" id="{AA7B7D53-4179-B112-2C59-ADBD1873D9CB}"/>
              </a:ext>
            </a:extLst>
          </p:cNvPr>
          <p:cNvSpPr txBox="1"/>
          <p:nvPr/>
        </p:nvSpPr>
        <p:spPr>
          <a:xfrm>
            <a:off x="914399" y="3074635"/>
            <a:ext cx="9491133" cy="3323987"/>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Z" sz="1800" i="0" u="none" strike="noStrike" kern="1200" cap="none" spc="0" normalizeH="0" baseline="0" noProof="0" dirty="0">
                <a:ln>
                  <a:noFill/>
                </a:ln>
                <a:solidFill>
                  <a:srgbClr val="002060"/>
                </a:solidFill>
                <a:effectLst/>
                <a:uLnTx/>
                <a:uFillTx/>
                <a:latin typeface="Arial"/>
                <a:ea typeface="+mn-ea"/>
                <a:cs typeface="+mn-cs"/>
              </a:rPr>
              <a:t>Graham, C. (2015, January 12). Why cats and dogs fight.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Z" sz="1800" i="1" u="none" strike="noStrike" kern="1200" cap="none" spc="0" normalizeH="0" baseline="0" noProof="0" dirty="0">
                <a:ln>
                  <a:noFill/>
                </a:ln>
                <a:solidFill>
                  <a:srgbClr val="002060"/>
                </a:solidFill>
                <a:effectLst/>
                <a:uLnTx/>
                <a:uFillTx/>
                <a:latin typeface="Arial"/>
                <a:ea typeface="+mn-ea"/>
                <a:cs typeface="+mn-cs"/>
              </a:rPr>
              <a:t>       Australian Women’s Weekly, 21</a:t>
            </a:r>
            <a:r>
              <a:rPr kumimoji="0" lang="en-NZ" sz="1800" i="0" u="none" strike="noStrike" kern="1200" cap="none" spc="0" normalizeH="0" baseline="0" noProof="0" dirty="0">
                <a:ln>
                  <a:noFill/>
                </a:ln>
                <a:solidFill>
                  <a:srgbClr val="002060"/>
                </a:solidFill>
                <a:effectLst/>
                <a:uLnTx/>
                <a:uFillTx/>
                <a:latin typeface="Arial"/>
                <a:ea typeface="+mn-ea"/>
                <a:cs typeface="+mn-cs"/>
              </a:rPr>
              <a:t>(1), 21-24</a:t>
            </a:r>
            <a:r>
              <a:rPr kumimoji="0" lang="en-NZ" sz="1800" i="1" u="none" strike="noStrike" kern="1200" cap="none" spc="0" normalizeH="0" baseline="0" noProof="0" dirty="0">
                <a:ln>
                  <a:noFill/>
                </a:ln>
                <a:solidFill>
                  <a:srgbClr val="002060"/>
                </a:solidFill>
                <a:effectLst/>
                <a:uLnTx/>
                <a:uFillTx/>
                <a:latin typeface="Arial"/>
                <a:ea typeface="+mn-ea"/>
                <a:cs typeface="+mn-cs"/>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NZ" sz="1800" i="0" u="none" strike="noStrike" kern="1200" cap="none" spc="0" normalizeH="0" baseline="0" noProof="0" dirty="0">
                <a:ln>
                  <a:noFill/>
                </a:ln>
                <a:solidFill>
                  <a:srgbClr val="002060"/>
                </a:solidFill>
                <a:effectLst/>
                <a:uLnTx/>
                <a:uFillTx/>
                <a:latin typeface="Arial"/>
                <a:ea typeface="+mn-ea"/>
                <a:cs typeface="+mn-cs"/>
              </a:rPr>
              <a:t>Dog-cat relationship. (2019). http://en.wikipedia.org/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Z" sz="1800" i="0" u="none" strike="noStrike" kern="1200" cap="none" spc="0" normalizeH="0" baseline="0" noProof="0" dirty="0">
                <a:ln>
                  <a:noFill/>
                </a:ln>
                <a:solidFill>
                  <a:srgbClr val="002060"/>
                </a:solidFill>
                <a:effectLst/>
                <a:uLnTx/>
                <a:uFillTx/>
                <a:latin typeface="Arial"/>
                <a:ea typeface="+mn-ea"/>
                <a:cs typeface="+mn-cs"/>
              </a:rPr>
              <a:t>       wiki/</a:t>
            </a:r>
            <a:r>
              <a:rPr kumimoji="0" lang="en-NZ" sz="1800" i="0" u="none" strike="noStrike" kern="1200" cap="none" spc="0" normalizeH="0" baseline="0" noProof="0" dirty="0" err="1">
                <a:ln>
                  <a:noFill/>
                </a:ln>
                <a:solidFill>
                  <a:srgbClr val="002060"/>
                </a:solidFill>
                <a:effectLst/>
                <a:uLnTx/>
                <a:uFillTx/>
                <a:latin typeface="Arial"/>
                <a:ea typeface="+mn-ea"/>
                <a:cs typeface="+mn-cs"/>
              </a:rPr>
              <a:t>Relationships_between_cats_and_dogs</a:t>
            </a:r>
            <a:r>
              <a:rPr kumimoji="0" lang="en-NZ" sz="1800" i="0" u="none" strike="noStrike" kern="1200" cap="none" spc="0" normalizeH="0" baseline="0" noProof="0" dirty="0">
                <a:ln>
                  <a:noFill/>
                </a:ln>
                <a:solidFill>
                  <a:srgbClr val="002060"/>
                </a:solidFill>
                <a:effectLst/>
                <a:uLnTx/>
                <a:uFillTx/>
                <a:latin typeface="Arial"/>
                <a:ea typeface="+mn-ea"/>
                <a:cs typeface="+mn-cs"/>
              </a:rPr>
              <a:t> </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NZ" sz="1800" i="0" u="none" strike="noStrike" kern="1200" cap="none" spc="0" normalizeH="0" baseline="0" noProof="0" dirty="0">
                <a:ln>
                  <a:noFill/>
                </a:ln>
                <a:solidFill>
                  <a:srgbClr val="002060"/>
                </a:solidFill>
                <a:effectLst/>
                <a:uLnTx/>
                <a:uFillTx/>
                <a:latin typeface="Arial"/>
                <a:ea typeface="+mn-ea"/>
                <a:cs typeface="+mn-cs"/>
              </a:rPr>
              <a:t>Frey, T., &amp; James, B. (2022). Addressing levels of happiness and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Z" sz="1800" i="0" u="none" strike="noStrike" kern="1200" cap="none" spc="0" normalizeH="0" baseline="0" noProof="0" dirty="0">
                <a:ln>
                  <a:noFill/>
                </a:ln>
                <a:solidFill>
                  <a:srgbClr val="002060"/>
                </a:solidFill>
                <a:effectLst/>
                <a:uLnTx/>
                <a:uFillTx/>
                <a:latin typeface="Arial"/>
                <a:ea typeface="+mn-ea"/>
                <a:cs typeface="+mn-cs"/>
              </a:rPr>
              <a:t>      aggression in felines and canines. </a:t>
            </a:r>
            <a:r>
              <a:rPr kumimoji="0" lang="en-NZ" sz="1800" i="1" u="none" strike="noStrike" kern="1200" cap="none" spc="0" normalizeH="0" baseline="0" noProof="0" dirty="0">
                <a:ln>
                  <a:noFill/>
                </a:ln>
                <a:solidFill>
                  <a:srgbClr val="002060"/>
                </a:solidFill>
                <a:effectLst/>
                <a:uLnTx/>
                <a:uFillTx/>
                <a:latin typeface="Arial"/>
                <a:ea typeface="+mn-ea"/>
                <a:cs typeface="+mn-cs"/>
              </a:rPr>
              <a:t>Journal of Feline and Canine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Z" sz="1800" i="1" u="none" strike="noStrike" kern="1200" cap="none" spc="0" normalizeH="0" baseline="0" noProof="0" dirty="0">
                <a:ln>
                  <a:noFill/>
                </a:ln>
                <a:solidFill>
                  <a:srgbClr val="002060"/>
                </a:solidFill>
                <a:effectLst/>
                <a:uLnTx/>
                <a:uFillTx/>
                <a:latin typeface="Arial"/>
                <a:ea typeface="+mn-ea"/>
                <a:cs typeface="+mn-cs"/>
              </a:rPr>
              <a:t>      Medicine and Surgery, 7</a:t>
            </a:r>
            <a:r>
              <a:rPr kumimoji="0" lang="en-NZ" sz="1800" i="0" u="none" strike="noStrike" kern="1200" cap="none" spc="0" normalizeH="0" baseline="0" noProof="0" dirty="0">
                <a:ln>
                  <a:noFill/>
                </a:ln>
                <a:solidFill>
                  <a:srgbClr val="002060"/>
                </a:solidFill>
                <a:effectLst/>
                <a:uLnTx/>
                <a:uFillTx/>
                <a:latin typeface="Arial"/>
                <a:ea typeface="+mn-ea"/>
                <a:cs typeface="+mn-cs"/>
              </a:rPr>
              <a:t>(29), 1-2.</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NZ" sz="1800" i="0" u="none" strike="noStrike" kern="1200" cap="none" spc="0" normalizeH="0" baseline="0" noProof="0" dirty="0">
                <a:ln>
                  <a:noFill/>
                </a:ln>
                <a:solidFill>
                  <a:srgbClr val="002060"/>
                </a:solidFill>
                <a:effectLst/>
                <a:uLnTx/>
                <a:uFillTx/>
                <a:latin typeface="Arial"/>
                <a:ea typeface="+mn-ea"/>
                <a:cs typeface="+mn-cs"/>
              </a:rPr>
              <a:t>Dog, G. (2014). </a:t>
            </a:r>
            <a:r>
              <a:rPr kumimoji="0" lang="en-NZ" sz="1800" i="1" u="none" strike="noStrike" kern="1200" cap="none" spc="0" normalizeH="0" baseline="0" noProof="0" dirty="0">
                <a:ln>
                  <a:noFill/>
                </a:ln>
                <a:solidFill>
                  <a:srgbClr val="002060"/>
                </a:solidFill>
                <a:effectLst/>
                <a:uLnTx/>
                <a:uFillTx/>
                <a:latin typeface="Arial"/>
                <a:ea typeface="+mn-ea"/>
                <a:cs typeface="+mn-cs"/>
              </a:rPr>
              <a:t>Why cats should be eliminated from the planet</a:t>
            </a:r>
            <a:r>
              <a:rPr kumimoji="0" lang="en-NZ" sz="1800" i="0" u="none" strike="noStrike" kern="1200" cap="none" spc="0" normalizeH="0" baseline="0" noProof="0" dirty="0">
                <a:ln>
                  <a:noFill/>
                </a:ln>
                <a:solidFill>
                  <a:srgbClr val="002060"/>
                </a:solidFill>
                <a:effectLst/>
                <a:uLnTx/>
                <a:uFillTx/>
                <a:latin typeface="Arial"/>
                <a:ea typeface="+mn-ea"/>
                <a:cs typeface="+mn-cs"/>
              </a:rPr>
              <a:t>. . . . . . . . http://www.dogpreservationsociety.org/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4A8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357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CD4676-032F-4E80-AC18-AC2EA1AEB4F6}">
  <ds:schemaRefs>
    <ds:schemaRef ds:uri="http://schemas.microsoft.com/office/2006/metadata/properties"/>
    <ds:schemaRef ds:uri="http://schemas.microsoft.com/office/infopath/2007/PartnerControls"/>
    <ds:schemaRef ds:uri="dc379fb1-e443-490d-83c3-5a162dd70eeb"/>
    <ds:schemaRef ds:uri="7f35d26a-4140-43ec-9fda-33ed6b790edf"/>
  </ds:schemaRefs>
</ds:datastoreItem>
</file>

<file path=customXml/itemProps2.xml><?xml version="1.0" encoding="utf-8"?>
<ds:datastoreItem xmlns:ds="http://schemas.openxmlformats.org/officeDocument/2006/customXml" ds:itemID="{7AD05095-AD42-416C-A050-2111EE6DC75B}"/>
</file>

<file path=customXml/itemProps3.xml><?xml version="1.0" encoding="utf-8"?>
<ds:datastoreItem xmlns:ds="http://schemas.openxmlformats.org/officeDocument/2006/customXml" ds:itemID="{C027B4C3-0D0E-4C70-B0E3-CD1F266F25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1824</Words>
  <Application>Microsoft Office PowerPoint</Application>
  <PresentationFormat>Widescreen</PresentationFormat>
  <Paragraphs>239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Calibri Light</vt:lpstr>
      <vt:lpstr>Univers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Julia Tanner</cp:lastModifiedBy>
  <cp:revision>6</cp:revision>
  <dcterms:created xsi:type="dcterms:W3CDTF">2023-11-14T21:06:43Z</dcterms:created>
  <dcterms:modified xsi:type="dcterms:W3CDTF">2024-03-04T19:35:20Z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1BDE4B55-AA00-4535-93E3-E4F0D9FDD86B</vt:lpwstr>
  </property>
  <property fmtid="{D5CDD505-2E9C-101B-9397-08002B2CF9AE}" pid="12" name="ArticulatePath">
    <vt:lpwstr>CLS StudyUp template (1)</vt:lpwstr>
  </property>
  <property fmtid="{D5CDD505-2E9C-101B-9397-08002B2CF9AE}" pid="13" name="ContentTypeId">
    <vt:lpwstr>0x0101008C07AA112A82F64F9B26E027F0CF1D98</vt:lpwstr>
  </property>
  <property fmtid="{D5CDD505-2E9C-101B-9397-08002B2CF9AE}" pid="14" name="MediaServiceImageTags">
    <vt:lpwstr/>
  </property>
</Properties>
</file>